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67" r:id="rId4"/>
    <p:sldId id="299" r:id="rId5"/>
    <p:sldId id="277" r:id="rId6"/>
    <p:sldId id="268" r:id="rId7"/>
    <p:sldId id="269" r:id="rId8"/>
    <p:sldId id="270" r:id="rId9"/>
    <p:sldId id="300" r:id="rId10"/>
    <p:sldId id="271" r:id="rId11"/>
    <p:sldId id="272" r:id="rId12"/>
    <p:sldId id="273" r:id="rId13"/>
    <p:sldId id="274" r:id="rId14"/>
    <p:sldId id="275" r:id="rId15"/>
    <p:sldId id="276" r:id="rId16"/>
    <p:sldId id="280" r:id="rId17"/>
    <p:sldId id="301" r:id="rId18"/>
    <p:sldId id="281" r:id="rId19"/>
    <p:sldId id="282" r:id="rId20"/>
    <p:sldId id="304" r:id="rId21"/>
    <p:sldId id="283" r:id="rId22"/>
    <p:sldId id="289" r:id="rId23"/>
    <p:sldId id="284" r:id="rId24"/>
    <p:sldId id="302" r:id="rId25"/>
    <p:sldId id="285" r:id="rId26"/>
    <p:sldId id="286" r:id="rId27"/>
    <p:sldId id="287" r:id="rId28"/>
    <p:sldId id="288" r:id="rId29"/>
    <p:sldId id="290" r:id="rId30"/>
    <p:sldId id="291" r:id="rId31"/>
    <p:sldId id="292" r:id="rId32"/>
    <p:sldId id="303" r:id="rId33"/>
    <p:sldId id="293" r:id="rId34"/>
    <p:sldId id="294" r:id="rId35"/>
    <p:sldId id="295" r:id="rId36"/>
    <p:sldId id="296" r:id="rId37"/>
    <p:sldId id="297" r:id="rId38"/>
    <p:sldId id="298" r:id="rId39"/>
    <p:sldId id="305" r:id="rId40"/>
    <p:sldId id="309" r:id="rId41"/>
    <p:sldId id="308" r:id="rId42"/>
    <p:sldId id="307" r:id="rId43"/>
    <p:sldId id="306" r:id="rId44"/>
    <p:sldId id="310" r:id="rId45"/>
    <p:sldId id="311" r:id="rId4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Kaushan Script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3" roundtripDataSignature="AMtx7mhS0DKAE5rJUjM7CPlF1OHVhzti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46" autoAdjust="0"/>
  </p:normalViewPr>
  <p:slideViewPr>
    <p:cSldViewPr snapToGrid="0">
      <p:cViewPr>
        <p:scale>
          <a:sx n="80" d="100"/>
          <a:sy n="80" d="100"/>
        </p:scale>
        <p:origin x="-864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4595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imeo.com/1092848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427HRgfMsMY" TargetMode="Externa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1v5NkrJR5PU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QTceLKXwHLY" TargetMode="Externa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ara.govt.nz/en/video/13529/geckos-feeding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hyperlink" Target="https://www.youtube.com/watch?v=uBPQjNmv91k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obi.ecolres.hu/sites/default/files/Beporzok_a_kertunkben_online_verzio.pdf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mkne.hu/projektek.php?projekt=28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beporzoknapja/" TargetMode="External"/><Relationship Id="rId11" Type="http://schemas.openxmlformats.org/officeDocument/2006/relationships/hyperlink" Target="https://magyarmuzeumok.hu/cikk/fogjunk-ossze-a-beporzok-erdekeben-felhivas-minden-hazai-muzeumhoz" TargetMode="External"/><Relationship Id="rId5" Type="http://schemas.openxmlformats.org/officeDocument/2006/relationships/hyperlink" Target="https://www.mme.hu/februar-vegen-erdemes-elkesziteni-es-kihelyezni-mehecskehoteleket-20200224" TargetMode="External"/><Relationship Id="rId10" Type="http://schemas.openxmlformats.org/officeDocument/2006/relationships/hyperlink" Target="https://www.rovartani.hu/2018/02/28/beporzok-napja/" TargetMode="External"/><Relationship Id="rId4" Type="http://schemas.openxmlformats.org/officeDocument/2006/relationships/hyperlink" Target="https://hu.wikipedia.org/wiki/Beporz&#243;k_napja" TargetMode="External"/><Relationship Id="rId9" Type="http://schemas.openxmlformats.org/officeDocument/2006/relationships/hyperlink" Target="https://www.hegyvidek.hu/elet-a-hegyvideken/zold-hegyvidek/mehbarat-kerulet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photo.com/media/135900/view/silver-birch-pollen-sem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meduniwien.ac.at/web/en/about-us/news/detailsite/2018/news-im-maerz-2018/the-new-pollen-season-will-bring-a-high-birch-pollen-count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altana.com/nature/spring-field-wallpaper-1920x1200-56989.html" TargetMode="External"/><Relationship Id="rId5" Type="http://schemas.openxmlformats.org/officeDocument/2006/relationships/hyperlink" Target="https://www.123rf.com/photo_71046135_spring-grass-texture-with-flowers-top-view-on-field.html" TargetMode="External"/><Relationship Id="rId4" Type="http://schemas.openxmlformats.org/officeDocument/2006/relationships/hyperlink" Target="https://commons.wikimedia.org/wiki/File:Hummingbird_hawk-moth_Bulgaria.png" TargetMode="External"/><Relationship Id="rId9" Type="http://schemas.openxmlformats.org/officeDocument/2006/relationships/hyperlink" Target="https://chicoseedlendinglibrary.org/seed-resources/seeds-pollination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szatoelovilaga.hu/erdes-tocsagaz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naturepl.com/stock-photo-nature-image01580306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File:AD2009Aug08_Bombus_pratorum.jpg" TargetMode="External"/><Relationship Id="rId5" Type="http://schemas.openxmlformats.org/officeDocument/2006/relationships/hyperlink" Target="https://hu.pinterest.com/pin/671036413200282176/" TargetMode="External"/><Relationship Id="rId10" Type="http://schemas.openxmlformats.org/officeDocument/2006/relationships/hyperlink" Target="https://ainawgsd.tumblr.com/post/162136280239" TargetMode="External"/><Relationship Id="rId4" Type="http://schemas.openxmlformats.org/officeDocument/2006/relationships/hyperlink" Target="https://chorwacjashop.pl/aktualnosci/n/15/o-figach" TargetMode="External"/><Relationship Id="rId9" Type="http://schemas.openxmlformats.org/officeDocument/2006/relationships/hyperlink" Target="https://www.pinterest.at/pin/418905202840059701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aricstephen.com/main-featured/2016/9/13/some-people-have-four-primary-colours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disclosurenews.it/news-burst-9-december-2020-live-feed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nsecta.pro/ru/taxonomy/999828" TargetMode="External"/><Relationship Id="rId5" Type="http://schemas.openxmlformats.org/officeDocument/2006/relationships/hyperlink" Target="http://ketenewplymouth.peoplesnetworknz.info/friends_of_te_henui/images/show/14742-bombus-terrestris-bumble-bee" TargetMode="External"/><Relationship Id="rId10" Type="http://schemas.openxmlformats.org/officeDocument/2006/relationships/hyperlink" Target="https://twitter.com/labroots/status/1022315553556516866" TargetMode="External"/><Relationship Id="rId4" Type="http://schemas.openxmlformats.org/officeDocument/2006/relationships/hyperlink" Target="https://inpn.mnhn.fr/espece/cd_nom/60" TargetMode="External"/><Relationship Id="rId9" Type="http://schemas.openxmlformats.org/officeDocument/2006/relationships/hyperlink" Target="https://co.pinterest.com/pin/862580134855320111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hu.pinterest.com/pin/24769866685165599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es.m.wikipedia.org/wiki/Archivo:Ophrys_lutea_(flower).jp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nsecta.pro/ru/taxonomy/999828" TargetMode="External"/><Relationship Id="rId5" Type="http://schemas.openxmlformats.org/officeDocument/2006/relationships/hyperlink" Target="https://www.whoch3-seo.de/404-ophrys-insectifera-l%C3%A9gybang%C3%B3-digit%C3%A1lis-k%C3%A9parch%C3%ADvum-dka-3583.html" TargetMode="External"/><Relationship Id="rId4" Type="http://schemas.openxmlformats.org/officeDocument/2006/relationships/hyperlink" Target="https://commons.wikimedia.org/wiki/File:Paphiopedilum_rothschildianum_(25834537567).jpg" TargetMode="External"/><Relationship Id="rId9" Type="http://schemas.openxmlformats.org/officeDocument/2006/relationships/hyperlink" Target="https://hu.pinterest.com/pin/589197563738792028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nl.wikipedia.org/wiki/Bombus_morio#/media/Bestand:Bombus_morio_Tibouchina_granulosa.jpg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en.wikipedia.org/wiki/File:Bombus_morio_Tibouchina_granulosa2.jpg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427HRgfMsMY" TargetMode="External"/><Relationship Id="rId5" Type="http://schemas.openxmlformats.org/officeDocument/2006/relationships/hyperlink" Target="https://commons.wikimedia.org/wiki/File:Xylocopa_violacea_on_a_flower.jpg" TargetMode="External"/><Relationship Id="rId10" Type="http://schemas.openxmlformats.org/officeDocument/2006/relationships/hyperlink" Target="https://seranggahutan.blogspot.com/2018/02/7-serangga-yang-membantu-proses.html" TargetMode="External"/><Relationship Id="rId4" Type="http://schemas.openxmlformats.org/officeDocument/2006/relationships/hyperlink" Target="https://inpn.mnhn.fr/espece/cd_nom/603842?lg=en" TargetMode="External"/><Relationship Id="rId9" Type="http://schemas.openxmlformats.org/officeDocument/2006/relationships/hyperlink" Target="https://www.youtube.com/watch?v=1v5NkrJR5PU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zgeo.com/stories/living-on-the-edge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hu.wikipedia.org/wiki/V%C3%A1szonf%C5%B1#/media/F%C3%A1jl:NZflaxPiha02.jp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interest.de/pin/796081671614853440/" TargetMode="External"/><Relationship Id="rId5" Type="http://schemas.openxmlformats.org/officeDocument/2006/relationships/hyperlink" Target="https://www.youtube.com/watch?v=QTceLKXwHLY" TargetMode="External"/><Relationship Id="rId10" Type="http://schemas.openxmlformats.org/officeDocument/2006/relationships/hyperlink" Target="https://featuredcreature.com/if-you-give-honey-possum-some-nectar/" TargetMode="External"/><Relationship Id="rId4" Type="http://schemas.openxmlformats.org/officeDocument/2006/relationships/hyperlink" Target="http://cameronsvoboda.blogspot.com/2016/08/" TargetMode="External"/><Relationship Id="rId9" Type="http://schemas.openxmlformats.org/officeDocument/2006/relationships/hyperlink" Target="https://teara.govt.nz/en/video/13529/geckos-feeding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m/news/science-environment-36849554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malcolmtattersall.com.au/wp/2014/10/wild-bananas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utteringsintheshrubbery.wordpress.com/tag/gardens-by-the-bay/" TargetMode="External"/><Relationship Id="rId5" Type="http://schemas.openxmlformats.org/officeDocument/2006/relationships/hyperlink" Target="https://www.google.hu/imgres?imgurl=https://www.zoochat.com/community/media/ruffed-lemur-varecia-variegata-rubra.126715/full?d%3D1289496502&amp;imgrefurl=https://www.zoochat.com/community/media/ruffed-lemur-varecia-variegata-rubra.126715/&amp;h=1063&amp;w=1600&amp;tbnid=U6q7wY2iOZ9dVM&amp;tbnh=183&amp;tbnw=276&amp;usg=AI4_-kT9kNpmy-teFBmNdVlWmYNUwOGzyg&amp;vet=1&amp;docid=Xuqj1LixmNXcWM&amp;itg=1&amp;hl=hu" TargetMode="External"/><Relationship Id="rId4" Type="http://schemas.openxmlformats.org/officeDocument/2006/relationships/hyperlink" Target="https://www.ipswichfirst.com.au/add-a-native-touch-to-your-garden/banksia-spinulosa-text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royalsocietypublishing.org/doi/10.1098/rspb.2017.1707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planetorchid.com/?p=118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Coryanthes_macrantha_Orchi_02.jpg" TargetMode="External"/><Relationship Id="rId5" Type="http://schemas.openxmlformats.org/officeDocument/2006/relationships/hyperlink" Target="https://www.npr.org/sections/thesalt/2017/10/29/560292442/bats-and-tequila-a-once-boo-tiful-relationship-cursed-by-growing-demands?t=1613911684745" TargetMode="External"/><Relationship Id="rId4" Type="http://schemas.openxmlformats.org/officeDocument/2006/relationships/hyperlink" Target="https://www.youtube.com/watch?v=uBPQjNmv91k" TargetMode="External"/><Relationship Id="rId9" Type="http://schemas.openxmlformats.org/officeDocument/2006/relationships/hyperlink" Target="https://line.17qq.com/articles/dndmhhlv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-220" y="5787318"/>
            <a:ext cx="9134589" cy="1008000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1437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Magyar Természettudományi Múzeum oktatási </a:t>
            </a:r>
            <a:r>
              <a:rPr lang="hu-HU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segédanyaga felső tagozatosoknak, középiskolásoknak 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437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Készítette:  Kispál István múzeumpedagógus (</a:t>
            </a:r>
            <a:r>
              <a:rPr lang="hu-HU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kispal.istvan</a:t>
            </a:r>
            <a:r>
              <a:rPr lang="hu-HU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@</a:t>
            </a:r>
            <a:r>
              <a:rPr lang="hu-HU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nhmus.hu</a:t>
            </a:r>
            <a:r>
              <a:rPr lang="hu-HU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1" y="5787318"/>
            <a:ext cx="566148" cy="10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0" y="458925"/>
            <a:ext cx="5237825" cy="1080000"/>
          </a:xfrm>
          <a:prstGeom prst="rect">
            <a:avLst/>
          </a:prstGeom>
          <a:solidFill>
            <a:schemeClr val="lt1">
              <a:alpha val="67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dirty="0" smtClean="0">
                <a:solidFill>
                  <a:schemeClr val="dk1"/>
                </a:solidFill>
                <a:latin typeface="Kaushan Script" panose="020B0604020202020204" charset="0"/>
                <a:ea typeface="Kaushan Script"/>
                <a:cs typeface="Kaushan Script"/>
                <a:sym typeface="Kaushan Script"/>
              </a:rPr>
              <a:t>Beporzó toborzó</a:t>
            </a:r>
            <a:endParaRPr sz="4000" b="0" i="0" u="none" strike="noStrike" cap="none" dirty="0">
              <a:solidFill>
                <a:schemeClr val="dk1"/>
              </a:solidFill>
              <a:latin typeface="Kaushan Script" panose="020B0604020202020204" charset="0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3200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állatok által beporzott növények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81386" y="1149449"/>
            <a:ext cx="798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A beporzást végző állat lehet csiga, poloska, </a:t>
            </a:r>
            <a:r>
              <a:rPr lang="hu-HU" sz="1800" dirty="0" err="1" smtClean="0"/>
              <a:t>tripsz</a:t>
            </a:r>
            <a:r>
              <a:rPr lang="hu-HU" sz="1800" dirty="0" smtClean="0"/>
              <a:t>, hangya, méh, darázs, lepke, bogár, légy, szúnyog, hüllő, madár és emlős.</a:t>
            </a:r>
            <a:endParaRPr lang="hu-HU" sz="1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9" y="2308239"/>
            <a:ext cx="2302277" cy="17267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68" y="2308239"/>
            <a:ext cx="2590063" cy="172670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28" y="2308239"/>
            <a:ext cx="2317072" cy="173554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28" y="4595549"/>
            <a:ext cx="2317072" cy="160045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12" y="4595549"/>
            <a:ext cx="2363176" cy="160045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9" y="4595549"/>
            <a:ext cx="2432689" cy="160045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792410" y="4145871"/>
            <a:ext cx="1786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Nagy kabócaölő-darázs</a:t>
            </a:r>
            <a:endParaRPr lang="hu-HU" sz="12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569297" y="4145870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Poszméh</a:t>
            </a:r>
            <a:endParaRPr lang="hu-HU" sz="12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484601" y="4145871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Háziméh</a:t>
            </a:r>
            <a:endParaRPr lang="hu-HU" sz="12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1745942" y="6342198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/>
              <a:t>Gekkó</a:t>
            </a:r>
            <a:endParaRPr lang="hu-HU" sz="12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841807" y="6342198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Ember</a:t>
            </a:r>
            <a:endParaRPr lang="hu-HU" sz="12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4039272" y="6372372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Ganéjtúró bogár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564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3200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Csábítás mesterfokon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35052" y="1332000"/>
            <a:ext cx="76738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Hogyan csalogatja magához a növény a beporzóját?</a:t>
            </a:r>
          </a:p>
          <a:p>
            <a:endParaRPr lang="hu-HU" sz="1800" dirty="0" smtClean="0"/>
          </a:p>
          <a:p>
            <a:r>
              <a:rPr lang="hu-HU" sz="1800" dirty="0" smtClean="0"/>
              <a:t>Hogyan „veszi rá” a növény  a beporzót, hogy az „elvégezze a feladatát”?</a:t>
            </a:r>
          </a:p>
          <a:p>
            <a:endParaRPr lang="hu-HU" sz="1800" dirty="0" smtClean="0"/>
          </a:p>
          <a:p>
            <a:r>
              <a:rPr lang="hu-HU" sz="1800" dirty="0" smtClean="0"/>
              <a:t>Mit ad cserébe a beporzónak?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989958" y="3249227"/>
            <a:ext cx="71640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/>
              <a:t>A növények színeikkel, valamint illatukkal (szagukkal) vonzzák a beporzóikat.</a:t>
            </a:r>
          </a:p>
          <a:p>
            <a:endParaRPr lang="hu-HU" sz="1800" dirty="0"/>
          </a:p>
          <a:p>
            <a:r>
              <a:rPr lang="hu-HU" sz="1800" dirty="0" smtClean="0"/>
              <a:t>Leggyakrabban  táplálékkal vagy a sikeres szaporodás lehetőségével kecsegtetik az állatokat.</a:t>
            </a:r>
          </a:p>
          <a:p>
            <a:endParaRPr lang="hu-HU" sz="1800" dirty="0"/>
          </a:p>
          <a:p>
            <a:r>
              <a:rPr lang="hu-HU" sz="1800" dirty="0" smtClean="0"/>
              <a:t>Előfordul, hogy nem adnak semmit cserébe, de adhatnak nektárt, virágport, álvirágport, növényi </a:t>
            </a:r>
            <a:r>
              <a:rPr lang="hu-HU" sz="1800" dirty="0" err="1" smtClean="0"/>
              <a:t>olajat</a:t>
            </a:r>
            <a:r>
              <a:rPr lang="hu-HU" sz="1800" dirty="0" smtClean="0"/>
              <a:t>, illóolajat, meleget, párzó helyet stb.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97442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3200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„Gyorsétterem színes reklámokkal”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59" y="1299158"/>
            <a:ext cx="4664282" cy="484419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57793" y="1299158"/>
            <a:ext cx="18820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A rovarok összetett szemeikkel olyan tartományban is látnak, amelyeket mi nem látunk. A növények ezt kihasználva reklámozzák virágaikat nektár és virágpor ígéretét hordozva.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904141" y="4103146"/>
            <a:ext cx="18643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Ez ahhoz hasonlít, mint amikor a jelzőfények segítik a pilótákat a leszállásban, vagy egy-egy gyorsétterem lánc hirdeti magát neonreklámokon.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57240" y="6329779"/>
            <a:ext cx="4065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Gyermekláncfű virágzatának képe UV és normál fényben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06803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3200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 virág „illata”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69" y="1819920"/>
            <a:ext cx="3697063" cy="413850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066464" y="5958424"/>
            <a:ext cx="301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Óriás kontyvirág, másik nevén titánbuzogány (</a:t>
            </a:r>
            <a:r>
              <a:rPr lang="hu-HU" sz="1200" i="1" dirty="0" err="1" smtClean="0"/>
              <a:t>Amorphophallus</a:t>
            </a:r>
            <a:r>
              <a:rPr lang="hu-HU" sz="1200" i="1" dirty="0" smtClean="0"/>
              <a:t> </a:t>
            </a:r>
            <a:r>
              <a:rPr lang="hu-HU" sz="1200" i="1" dirty="0" err="1" smtClean="0"/>
              <a:t>titanum</a:t>
            </a:r>
            <a:r>
              <a:rPr lang="hu-HU" sz="1200" dirty="0" smtClean="0"/>
              <a:t>)</a:t>
            </a:r>
            <a:endParaRPr lang="hu-HU" sz="1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859158" y="1819921"/>
            <a:ext cx="18643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Vannak növények, amelyek a lehetséges beporzóik érzékeny szaglására alapoznak. A virágok között vannak számunkra illatosak és szagosak is.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420532" y="3280767"/>
            <a:ext cx="177553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óriás kontyvirág rendkívül büdös. Szaga akár három kilométerre is eljut a szumátrai esőerdőben. Beporzói döglegyek, amelyeket a dögszag vonz a Föld egyik legnagyobb virágához.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20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3200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átverés művészete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58788" y="1332000"/>
            <a:ext cx="735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Jó néhány növény nem ad semmit a beporzónak a munkájáért cserébe, ehelyett „lóvá teszi alkalmazottját”.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958788" y="2272683"/>
            <a:ext cx="7359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Ezt teszi az előbb említett titánbuzogány is a döglegyekkel, amelyek azt hiszik, hogy dögre szálltak le, és petéiket a „dög” belsejébe rakják. Közben virágporosak lesznek. Petéiket lerakva távoznak, majd kiváló szaglásukkal megtalálhatnak egy újabb kontyvirágot az esőerdőben. Oda is lerakják petéiket, miközben számukra észrevétlenül elvégzik a beporzást. Mivel a lerakott peték számára nincs élelem, elpusztulnak.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49" y="4364250"/>
            <a:ext cx="1381790" cy="21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átverés művészete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28650" y="1332000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Hasonló a „módszere” a Szardínián és Korzikán élő </a:t>
            </a:r>
            <a:r>
              <a:rPr lang="hu-HU" dirty="0" err="1" smtClean="0"/>
              <a:t>lódög</a:t>
            </a:r>
            <a:r>
              <a:rPr lang="hu-HU" dirty="0" smtClean="0"/>
              <a:t> kontyvirágnak is, valamint a Föld egyik legbüdösebb növényének, az óriás bűzvirágnak is. Ez is Szumátrán és Borneón él. Élősködő növény, csak a virág bimbója töri át a gazdanövény kérgét. Mindössze néhány napig virágzik és „illatozik”. Szintén döglegyek porozzák be.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52" y="2769832"/>
            <a:ext cx="5726097" cy="357881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346344" y="6366398"/>
            <a:ext cx="2451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Óriás bűzvirág (</a:t>
            </a:r>
            <a:r>
              <a:rPr lang="hu-HU" sz="1200" i="1" dirty="0" err="1" smtClean="0"/>
              <a:t>Rafflesia</a:t>
            </a:r>
            <a:r>
              <a:rPr lang="hu-HU" sz="1200" i="1" dirty="0" smtClean="0"/>
              <a:t> </a:t>
            </a:r>
            <a:r>
              <a:rPr lang="hu-HU" sz="1200" i="1" dirty="0" err="1" smtClean="0"/>
              <a:t>arnoldii</a:t>
            </a:r>
            <a:r>
              <a:rPr lang="hu-HU" sz="1200" i="1" dirty="0" smtClean="0"/>
              <a:t>)</a:t>
            </a:r>
            <a:endParaRPr lang="hu-HU" sz="1200" i="1" dirty="0"/>
          </a:p>
        </p:txBody>
      </p:sp>
    </p:spTree>
    <p:extLst>
      <p:ext uri="{BB962C8B-B14F-4D97-AF65-F5344CB8AC3E}">
        <p14:creationId xmlns:p14="http://schemas.microsoft.com/office/powerpoint/2010/main" val="13295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átverés művészete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8651" y="1491449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Különleges trükköt vet be a </a:t>
            </a:r>
            <a:r>
              <a:rPr lang="hu-HU" sz="1800" dirty="0" err="1" smtClean="0"/>
              <a:t>Rotschild-orchidea</a:t>
            </a:r>
            <a:r>
              <a:rPr lang="hu-HU" sz="1800" dirty="0" smtClean="0"/>
              <a:t> Borneón. Olyan képződményeket hoz létre a virága szirmain, mintha levéltetvek lennének. Egy légyfaj, azt gondolván, hogy lárváinak lesz majd élelme, oda rakja petéit. Közben szerencsés esetben a beporzást is elvégzi.</a:t>
            </a: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44" y="2816440"/>
            <a:ext cx="2864713" cy="381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8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51" y="1"/>
            <a:ext cx="5143298" cy="685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8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átverés művészete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8651" y="1207363"/>
            <a:ext cx="7886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Európa sem marad el Ázsia mögött a különleges növény és beporzó kapcsolatok terén. A legkülönlegesebbek talán a bangók, amelyek az orchideák közé tartoznak. Egy-egy beporzó rovar nőstény egyedeire hasonlít a viráguk és/vagy az illatuk. A beporzó rovar hímje azt hiszi párosodni fog, de sikerélmény helyett csak tapasztalathoz jut.</a:t>
            </a: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89" y="3195961"/>
            <a:ext cx="4587536" cy="305835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82" y="3195960"/>
            <a:ext cx="2150407" cy="305835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149708" y="6254316"/>
            <a:ext cx="2366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Légybangó (</a:t>
            </a:r>
            <a:r>
              <a:rPr lang="hu-HU" sz="1200" i="1" dirty="0" err="1" smtClean="0"/>
              <a:t>Ophrys</a:t>
            </a:r>
            <a:r>
              <a:rPr lang="hu-HU" sz="1200" i="1" dirty="0"/>
              <a:t> </a:t>
            </a:r>
            <a:r>
              <a:rPr lang="hu-HU" sz="1200" i="1" dirty="0" err="1" smtClean="0"/>
              <a:t>insectifera</a:t>
            </a:r>
            <a:r>
              <a:rPr lang="hu-HU" sz="1200" dirty="0" smtClean="0"/>
              <a:t>)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911944" y="6240999"/>
            <a:ext cx="3579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Nagy kabócaölő-darázs (</a:t>
            </a:r>
            <a:r>
              <a:rPr lang="hu-HU" sz="1200" i="1" dirty="0" err="1" smtClean="0"/>
              <a:t>Argogorytes</a:t>
            </a:r>
            <a:r>
              <a:rPr lang="hu-HU" sz="1200" i="1" dirty="0" smtClean="0"/>
              <a:t> </a:t>
            </a:r>
            <a:r>
              <a:rPr lang="hu-HU" sz="1200" i="1" dirty="0" err="1" smtClean="0"/>
              <a:t>mystaceus</a:t>
            </a:r>
            <a:r>
              <a:rPr lang="hu-HU" sz="1200" dirty="0" smtClean="0"/>
              <a:t>) </a:t>
            </a:r>
            <a:endParaRPr lang="hu-HU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414051" y="284620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Csábító és udvarlója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86543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átverés művészete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8651" y="1171852"/>
            <a:ext cx="7886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A beporzók „eléggé el nem ítélhető kihasználásában” vitathatatlanul az orchideáké a vezető szerep. Előfordul, hogy egy rovart két orchideafaj is kihasznál egyszerre. Az egyik a rovar fejére rakja a pollencsomagot (elől rakodó orchidea), míg a másik a rovar hátának hátsó részére (hátul rakodó orchidea). Mindez attól függ, hogy milyen az adott orchidea virága, és hogyan száll le rá párosodni a becsapott rovar.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16" y="3237100"/>
            <a:ext cx="2655984" cy="35452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8018"/>
            <a:ext cx="2516865" cy="355437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088865" y="3228018"/>
            <a:ext cx="174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Elől rakodó orchidea: tükör orchidea (</a:t>
            </a:r>
            <a:r>
              <a:rPr lang="hu-HU" sz="1200" i="1" dirty="0" err="1" smtClean="0"/>
              <a:t>Ophrys</a:t>
            </a:r>
            <a:r>
              <a:rPr lang="hu-HU" sz="1200" i="1" dirty="0" smtClean="0"/>
              <a:t> </a:t>
            </a:r>
            <a:r>
              <a:rPr lang="hu-HU" sz="1200" i="1" dirty="0" err="1" smtClean="0"/>
              <a:t>vernixia</a:t>
            </a:r>
            <a:r>
              <a:rPr lang="hu-HU" sz="1200" i="1" dirty="0" smtClean="0"/>
              <a:t>)</a:t>
            </a:r>
            <a:endParaRPr lang="hu-HU" sz="1200" i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417251" y="3251414"/>
            <a:ext cx="14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smtClean="0"/>
              <a:t>Hátul rakodó orchidea: sárga méhbangó (</a:t>
            </a:r>
            <a:r>
              <a:rPr lang="hu-HU" sz="1200" i="1" dirty="0" err="1" smtClean="0"/>
              <a:t>Ophrys</a:t>
            </a:r>
            <a:r>
              <a:rPr lang="hu-HU" sz="1200" i="1" dirty="0" smtClean="0"/>
              <a:t> </a:t>
            </a:r>
            <a:r>
              <a:rPr lang="hu-HU" sz="1200" i="1" dirty="0" err="1" smtClean="0"/>
              <a:t>lutea</a:t>
            </a:r>
            <a:r>
              <a:rPr lang="hu-HU" sz="1200" dirty="0" smtClean="0"/>
              <a:t>)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01784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3200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Tavaszi virágözön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19344" y="5042517"/>
            <a:ext cx="8105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A tavaszi virágszőnyeg vagy a virágzó gyümölcsfák látványa szerencsére még a 21. század elején is megszokott látvány a mérsékelt éghajlati övezetben. A virágos növények, melyek a földtörténeti </a:t>
            </a:r>
            <a:r>
              <a:rPr lang="hu-HU" sz="1800" dirty="0" err="1" smtClean="0"/>
              <a:t>óidőtől</a:t>
            </a:r>
            <a:r>
              <a:rPr lang="hu-HU" sz="1800" dirty="0" smtClean="0"/>
              <a:t> (kb. 319 millió éve) fogva élnek a Földön, és a középidőben terjedtek el a bolygónkon, nélkülözhetetlen részét képezik környezetünknek.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36" y="1198487"/>
            <a:ext cx="5752729" cy="3595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átverés művészete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406183" y="1320125"/>
            <a:ext cx="4331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Hátul rakodó </a:t>
            </a:r>
            <a:r>
              <a:rPr lang="hu-HU" dirty="0"/>
              <a:t>orchidea: </a:t>
            </a:r>
            <a:r>
              <a:rPr lang="hu-HU" dirty="0">
                <a:hlinkClick r:id="rId4"/>
              </a:rPr>
              <a:t>https://</a:t>
            </a:r>
            <a:r>
              <a:rPr lang="hu-HU" dirty="0" smtClean="0">
                <a:hlinkClick r:id="rId4"/>
              </a:rPr>
              <a:t>vimeo.com/10928488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55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8650" y="1138081"/>
            <a:ext cx="7886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„Az élelem börtönébe zárva”: egy dél-amerikai ganéjtúró bogár esete az amazonasi tündérrózsával. A mindössze két napig nyíló hatalmas hófehér virág bezárja éjszakára a bogarat, amely élelmet keresve az ananász illatú virágba mászik. Másnap reggelre a bogár kiutat keresve összepollenezi magát. A virág újra kinyílik, kiengedi a „rabot”. A virág színe, ha beporozták, rózsaszínbe fordul. Egyébként a nálunk is közismert rózsabogarak és a bundásbogár is a ganéjtúrók családjába tartozik.</a:t>
            </a: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1" y="3605106"/>
            <a:ext cx="3648723" cy="273654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987" y="3605107"/>
            <a:ext cx="4040690" cy="273654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033364" y="3328108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/>
              <a:t>Fogvatartó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5985630" y="3328108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Fogvatartott</a:t>
            </a:r>
            <a:endParaRPr lang="hu-HU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752839" y="6341648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/>
              <a:t>Victoria </a:t>
            </a:r>
            <a:r>
              <a:rPr lang="hu-HU" sz="1200" i="1" dirty="0" err="1" smtClean="0"/>
              <a:t>amazonica</a:t>
            </a:r>
            <a:endParaRPr lang="hu-HU" sz="1200" i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604116" y="6341649"/>
            <a:ext cx="176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err="1" smtClean="0"/>
              <a:t>Cyclocephala</a:t>
            </a:r>
            <a:r>
              <a:rPr lang="hu-HU" sz="1200" i="1" dirty="0" smtClean="0"/>
              <a:t> </a:t>
            </a:r>
            <a:r>
              <a:rPr lang="hu-HU" sz="1200" i="1" dirty="0" err="1" smtClean="0"/>
              <a:t>castanea</a:t>
            </a:r>
            <a:endParaRPr lang="hu-HU" sz="1200" i="1" dirty="0"/>
          </a:p>
        </p:txBody>
      </p:sp>
    </p:spTree>
    <p:extLst>
      <p:ext uri="{BB962C8B-B14F-4D97-AF65-F5344CB8AC3E}">
        <p14:creationId xmlns:p14="http://schemas.microsoft.com/office/powerpoint/2010/main" val="79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562750" y="1175383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Robbanás hangra</a:t>
            </a:r>
            <a:endParaRPr lang="hu-HU" sz="1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28650" y="1544715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Egy dél-afrikai tárnicsféle porzói a beporzó </a:t>
            </a:r>
            <a:r>
              <a:rPr lang="hu-HU" dirty="0" err="1" smtClean="0"/>
              <a:t>fadongófaj</a:t>
            </a:r>
            <a:r>
              <a:rPr lang="hu-HU" dirty="0" smtClean="0"/>
              <a:t> zümmögése által keltett rezgésre kiszórják pollenjeiket, és a fadongó a kosárkájában elszállítja azokat. A kapcsolat specifikus, mert csak az adott fadongó képes egyvonalas „C” frekvencián zümmögni. A paradicsom és a fadongók közt is létezik hasonló kapcsolat.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57" y="2718976"/>
            <a:ext cx="3044287" cy="2283592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608415" y="5311787"/>
            <a:ext cx="79768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A porzó kinyílása és a rovar hangja közti kapcsolatot egy hangvilla segítségével is modellezhetjük.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>
                <a:hlinkClick r:id="rId5"/>
              </a:rPr>
              <a:t>https://youtu.be/427HRgfMsMY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41623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8651" y="1136342"/>
            <a:ext cx="788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Nem minden az, aminek látszik. </a:t>
            </a:r>
            <a:r>
              <a:rPr lang="hu-HU" sz="1800" dirty="0"/>
              <a:t>A dél-amerikai </a:t>
            </a:r>
            <a:r>
              <a:rPr lang="hu-HU" sz="1800" i="1" dirty="0" err="1"/>
              <a:t>Tibouchina</a:t>
            </a:r>
            <a:r>
              <a:rPr lang="hu-HU" sz="1800" dirty="0"/>
              <a:t> </a:t>
            </a:r>
            <a:r>
              <a:rPr lang="hu-HU" sz="1800" dirty="0" smtClean="0"/>
              <a:t>(hercegnővirág) cserjének kétféle porzója van. Egy feltűnőbb, fehér típus, mely hatalmas mennyiségű meddő álvirágport termel, valamint egy kevésbé látványos rózsaszínű, amelyben az igazi pollenjét termeli. A méhnek a fehér kell, de hogy hozzájusson, át kell gyalogolnia a rózsaszíneken, miközben virágporos lesz a hasa.</a:t>
            </a: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70" y="2890668"/>
            <a:ext cx="6621261" cy="35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52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883076" y="114733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Rovarokat mámorító cukros ital</a:t>
            </a:r>
            <a:endParaRPr lang="hu-HU" sz="1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8651" y="2015231"/>
            <a:ext cx="7886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A nektár, amely cukros víz (de nem olyan tömény, mint a szörp), számos rovarfaj egyetlen táplálékát jelenti. A lepkéknél és a méheknél speciális szájszerv alakult ki a beszerzése céljából, a lepkékét </a:t>
            </a:r>
            <a:r>
              <a:rPr lang="hu-HU" sz="1800" dirty="0" err="1" smtClean="0"/>
              <a:t>pödörnyelvnek</a:t>
            </a:r>
            <a:r>
              <a:rPr lang="hu-HU" sz="1800" dirty="0" smtClean="0"/>
              <a:t>, a méhekét szipókának hívjuk.</a:t>
            </a:r>
            <a:endParaRPr lang="hu-HU" sz="1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011222" y="4660776"/>
            <a:ext cx="7121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Sok növényfaj (például a gyermekláncfű vagy a boglárkák) nem válogat a nektárfogyasztó rovarfajok közt. Létezik azonban néhány valóban különleges, speciális kapcsolat növény és beporzója között.</a:t>
            </a:r>
            <a:endParaRPr lang="hu-HU" sz="1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196717" y="3847605"/>
            <a:ext cx="6750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Kacsafarkú </a:t>
            </a:r>
            <a:r>
              <a:rPr lang="hu-HU" dirty="0"/>
              <a:t>szender táplálkozik:  </a:t>
            </a:r>
            <a:r>
              <a:rPr lang="hu-HU" dirty="0">
                <a:hlinkClick r:id="rId4"/>
              </a:rPr>
              <a:t>https://</a:t>
            </a:r>
            <a:r>
              <a:rPr lang="hu-HU" dirty="0" smtClean="0">
                <a:hlinkClick r:id="rId4"/>
              </a:rPr>
              <a:t>www.youtube.com/watch?v=1v5NkrJR5PU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4148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883076" y="114733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Rovarokat mámorító cukros ital</a:t>
            </a: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33" y="2407133"/>
            <a:ext cx="4909352" cy="417103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07133"/>
            <a:ext cx="2878030" cy="179517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28650" y="2071437"/>
            <a:ext cx="292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Szender </a:t>
            </a:r>
            <a:r>
              <a:rPr lang="hu-HU" sz="1200" dirty="0"/>
              <a:t>(</a:t>
            </a:r>
            <a:r>
              <a:rPr lang="hu-HU" sz="1200" i="1" dirty="0" err="1"/>
              <a:t>Xanthopan</a:t>
            </a:r>
            <a:r>
              <a:rPr lang="hu-HU" sz="1200" i="1" dirty="0"/>
              <a:t> </a:t>
            </a:r>
            <a:r>
              <a:rPr lang="hu-HU" sz="1200" i="1" dirty="0" err="1"/>
              <a:t>morganii</a:t>
            </a:r>
            <a:r>
              <a:rPr lang="hu-HU" sz="1200" i="1" dirty="0"/>
              <a:t> </a:t>
            </a:r>
            <a:r>
              <a:rPr lang="hu-HU" sz="1200" i="1" dirty="0" err="1"/>
              <a:t>praedicta</a:t>
            </a:r>
            <a:r>
              <a:rPr lang="hu-HU" dirty="0"/>
              <a:t>)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466296" y="1748901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Orchidea és beporzója Madagaszkárról</a:t>
            </a:r>
            <a:endParaRPr lang="hu-HU" sz="1800" dirty="0"/>
          </a:p>
        </p:txBody>
      </p:sp>
      <p:sp>
        <p:nvSpPr>
          <p:cNvPr id="10" name="Szövegdoboz 9"/>
          <p:cNvSpPr txBox="1"/>
          <p:nvPr/>
        </p:nvSpPr>
        <p:spPr>
          <a:xfrm flipH="1">
            <a:off x="4310429" y="2118233"/>
            <a:ext cx="3580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Másfél lábas </a:t>
            </a:r>
            <a:r>
              <a:rPr lang="hu-HU" sz="1200" dirty="0"/>
              <a:t>orchidea (</a:t>
            </a:r>
            <a:r>
              <a:rPr lang="hu-HU" sz="1200" i="1" dirty="0" err="1"/>
              <a:t>Angraecum</a:t>
            </a:r>
            <a:r>
              <a:rPr lang="hu-HU" sz="1200" i="1" dirty="0"/>
              <a:t> </a:t>
            </a:r>
            <a:r>
              <a:rPr lang="hu-HU" sz="1200" i="1" dirty="0" err="1"/>
              <a:t>sesquipedale</a:t>
            </a:r>
            <a:r>
              <a:rPr lang="hu-HU" sz="1200" dirty="0"/>
              <a:t>)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127967" y="4202305"/>
            <a:ext cx="1853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Az orchidea hosszú mézajkának legmélyén lévő nektárhoz csak egyetlen lepkefaj képes hozzáférni, melynek létezését Darwin előre megjósolta.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09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382939" y="1147334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Nem csak rovarokat mámorító cukros ital</a:t>
            </a:r>
            <a:endParaRPr lang="hu-HU" sz="1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716090" y="1534421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Dél-Amerikában a kolibrik beporzó szerepe közismert.</a:t>
            </a:r>
            <a:endParaRPr lang="hu-HU" sz="1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12" y="2374887"/>
            <a:ext cx="3942299" cy="392382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958788" y="2374887"/>
            <a:ext cx="369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smtClean="0"/>
              <a:t>A kolibrik általában a homlokukon szállítják át a virágport egyik növényről a </a:t>
            </a:r>
            <a:r>
              <a:rPr lang="hu-HU" sz="1200" dirty="0"/>
              <a:t>másikra. </a:t>
            </a:r>
            <a:r>
              <a:rPr lang="hu-HU" sz="1200" dirty="0" smtClean="0"/>
              <a:t>A növények nem </a:t>
            </a:r>
            <a:r>
              <a:rPr lang="hu-HU" sz="1200" dirty="0"/>
              <a:t>túl </a:t>
            </a:r>
            <a:r>
              <a:rPr lang="hu-HU" sz="1200" dirty="0" smtClean="0"/>
              <a:t>pazarlóak, </a:t>
            </a:r>
            <a:r>
              <a:rPr lang="hu-HU" sz="1200" dirty="0"/>
              <a:t>de nem is fösvények, </a:t>
            </a:r>
            <a:r>
              <a:rPr lang="hu-HU" sz="1200" dirty="0" smtClean="0"/>
              <a:t>így a </a:t>
            </a:r>
            <a:r>
              <a:rPr lang="hu-HU" sz="1200" dirty="0"/>
              <a:t>kolibrinek egész nap </a:t>
            </a:r>
            <a:r>
              <a:rPr lang="hu-HU" sz="1200" dirty="0" smtClean="0"/>
              <a:t>élelem </a:t>
            </a:r>
            <a:r>
              <a:rPr lang="hu-HU" sz="1200" dirty="0"/>
              <a:t>után kell </a:t>
            </a:r>
            <a:r>
              <a:rPr lang="hu-HU" sz="1200" dirty="0" smtClean="0"/>
              <a:t>repdesnie.</a:t>
            </a:r>
            <a:endParaRPr lang="hu-HU" sz="1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451527" y="4075187"/>
            <a:ext cx="419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/>
              <a:t>Kolibri táplálkozik: </a:t>
            </a:r>
            <a:r>
              <a:rPr lang="hu-HU" dirty="0">
                <a:hlinkClick r:id="rId5"/>
              </a:rPr>
              <a:t>https://youtu.be/QTceLKXwHLY</a:t>
            </a:r>
            <a:endParaRPr lang="hu-HU" dirty="0"/>
          </a:p>
          <a:p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9015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382939" y="1147334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Nem csak rovarokat mámorító cukros ital</a:t>
            </a:r>
            <a:endParaRPr lang="hu-HU" sz="1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3089" y="1837678"/>
            <a:ext cx="8917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800" dirty="0" smtClean="0"/>
              <a:t>Új-Zélandon egy </a:t>
            </a:r>
            <a:r>
              <a:rPr lang="hu-HU" sz="1800" dirty="0" err="1"/>
              <a:t>gekkó</a:t>
            </a:r>
            <a:r>
              <a:rPr lang="hu-HU" sz="1800" dirty="0"/>
              <a:t> porozza az új-zélandi </a:t>
            </a:r>
            <a:r>
              <a:rPr lang="hu-HU" sz="1800" dirty="0" smtClean="0"/>
              <a:t>vászonfüvet</a:t>
            </a:r>
            <a:r>
              <a:rPr lang="hu-HU" sz="1800" dirty="0" smtClean="0"/>
              <a:t>, </a:t>
            </a:r>
            <a:r>
              <a:rPr lang="hu-HU" sz="1800" dirty="0"/>
              <a:t>ami </a:t>
            </a:r>
            <a:r>
              <a:rPr lang="hu-HU" sz="1800" dirty="0" smtClean="0"/>
              <a:t>igazából </a:t>
            </a:r>
            <a:r>
              <a:rPr lang="hu-HU" sz="1800" dirty="0" smtClean="0"/>
              <a:t>egy liliomféle</a:t>
            </a:r>
            <a:r>
              <a:rPr lang="hu-HU" sz="1800" dirty="0" smtClean="0"/>
              <a:t>.</a:t>
            </a:r>
            <a:endParaRPr lang="hu-HU" sz="1800" dirty="0"/>
          </a:p>
          <a:p>
            <a:pPr algn="ctr"/>
            <a:r>
              <a:rPr lang="hu-HU" sz="1800" dirty="0" smtClean="0"/>
              <a:t>A hüllő nyelvével </a:t>
            </a:r>
            <a:r>
              <a:rPr lang="hu-HU" sz="1800" dirty="0"/>
              <a:t>nektárt lefetyel, de a torka pollenes </a:t>
            </a:r>
            <a:r>
              <a:rPr lang="hu-HU" sz="1800" dirty="0" smtClean="0"/>
              <a:t>lesz közben.</a:t>
            </a:r>
            <a:endParaRPr lang="hu-HU" sz="1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4625"/>
            <a:ext cx="2537807" cy="358213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07" y="2494625"/>
            <a:ext cx="2414393" cy="358213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61213" y="6413166"/>
            <a:ext cx="622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err="1" smtClean="0"/>
              <a:t>Gekkó</a:t>
            </a:r>
            <a:r>
              <a:rPr lang="hu-HU" dirty="0" smtClean="0"/>
              <a:t> nektárt fogyaszt: </a:t>
            </a:r>
            <a:r>
              <a:rPr lang="hu-HU" dirty="0">
                <a:hlinkClick r:id="rId6"/>
              </a:rPr>
              <a:t>https://teara.govt.nz/en/video/13529/geckos-feeding</a:t>
            </a:r>
            <a:endParaRPr lang="hu-HU" dirty="0"/>
          </a:p>
          <a:p>
            <a:r>
              <a:rPr lang="hu-HU" dirty="0" smtClean="0"/>
              <a:t>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4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82939" y="1147334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Nem csak rovarokat mámorító cukros ital</a:t>
            </a:r>
            <a:endParaRPr lang="hu-HU" sz="1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1171020" y="1757779"/>
            <a:ext cx="6801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Ausztráliában élő </a:t>
            </a:r>
            <a:r>
              <a:rPr lang="hu-HU" dirty="0"/>
              <a:t>mézrabló erszényes (</a:t>
            </a:r>
            <a:r>
              <a:rPr lang="hu-HU" i="1" dirty="0" err="1"/>
              <a:t>Tarsipes</a:t>
            </a:r>
            <a:r>
              <a:rPr lang="hu-HU" i="1" dirty="0"/>
              <a:t> </a:t>
            </a:r>
            <a:r>
              <a:rPr lang="hu-HU" i="1" dirty="0" err="1" smtClean="0"/>
              <a:t>rostratus</a:t>
            </a:r>
            <a:r>
              <a:rPr lang="hu-HU" dirty="0" smtClean="0"/>
              <a:t>) fogai elcsökevényesedtek, nyelvének </a:t>
            </a:r>
            <a:r>
              <a:rPr lang="hu-HU" dirty="0"/>
              <a:t>felszíne </a:t>
            </a:r>
            <a:r>
              <a:rPr lang="hu-HU" dirty="0" smtClean="0"/>
              <a:t>kefeszerű. Egy-egy szezonban többféle </a:t>
            </a:r>
            <a:r>
              <a:rPr lang="hu-HU" dirty="0"/>
              <a:t>növényről </a:t>
            </a:r>
            <a:r>
              <a:rPr lang="hu-HU" dirty="0" smtClean="0"/>
              <a:t>naptári sorban </a:t>
            </a:r>
            <a:r>
              <a:rPr lang="hu-HU" dirty="0"/>
              <a:t>gyűjti a nektárt (</a:t>
            </a:r>
            <a:r>
              <a:rPr lang="hu-HU" dirty="0" smtClean="0"/>
              <a:t>kengurumancs, </a:t>
            </a:r>
            <a:r>
              <a:rPr lang="hu-HU" dirty="0"/>
              <a:t>eukaliptusz, </a:t>
            </a:r>
            <a:r>
              <a:rPr lang="hu-HU" i="1" dirty="0" err="1"/>
              <a:t>Banksia</a:t>
            </a:r>
            <a:r>
              <a:rPr lang="hu-HU" dirty="0" smtClean="0"/>
              <a:t>).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40854"/>
            <a:ext cx="5121027" cy="344133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20" y="2840854"/>
            <a:ext cx="3441330" cy="34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2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virágos növények szaporodása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32156" y="1171852"/>
            <a:ext cx="7279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A virágos (magvas), </a:t>
            </a:r>
            <a:r>
              <a:rPr lang="hu-HU" sz="1800" i="1" dirty="0" smtClean="0"/>
              <a:t>nyitvatermő</a:t>
            </a:r>
            <a:r>
              <a:rPr lang="hu-HU" sz="1800" dirty="0" smtClean="0"/>
              <a:t> és </a:t>
            </a:r>
            <a:r>
              <a:rPr lang="hu-HU" sz="1800" i="1" dirty="0"/>
              <a:t>z</a:t>
            </a:r>
            <a:r>
              <a:rPr lang="hu-HU" sz="1800" i="1" dirty="0" smtClean="0"/>
              <a:t>árvatermő</a:t>
            </a:r>
            <a:r>
              <a:rPr lang="hu-HU" sz="1800" dirty="0" smtClean="0"/>
              <a:t> növények sikeres szaporodásához nélkülözhetetlen, hogy a virágpor (pollen) eljusson a nyitvatermőknél közvetlenül a magkezdeményre, míg a zárvatermőnél a termő bibe nevű részére. Ez a folyamat a </a:t>
            </a:r>
            <a:r>
              <a:rPr lang="hu-HU" sz="1800" b="1" dirty="0" smtClean="0"/>
              <a:t>beporzás</a:t>
            </a:r>
            <a:r>
              <a:rPr lang="hu-HU" sz="1800" dirty="0" smtClean="0"/>
              <a:t>, idegen szóval </a:t>
            </a:r>
            <a:r>
              <a:rPr lang="hu-HU" sz="1800" b="1" dirty="0" err="1" smtClean="0"/>
              <a:t>pollináció</a:t>
            </a:r>
            <a:r>
              <a:rPr lang="hu-HU" sz="1800" dirty="0" smtClean="0"/>
              <a:t>.</a:t>
            </a:r>
            <a:endParaRPr lang="hu-HU" sz="1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346229" y="2747251"/>
            <a:ext cx="84515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Egy pollen mérete 20-250 </a:t>
            </a:r>
            <a:r>
              <a:rPr lang="hu-HU" dirty="0" err="1" smtClean="0"/>
              <a:t>µm</a:t>
            </a:r>
            <a:r>
              <a:rPr lang="hu-HU" dirty="0" smtClean="0"/>
              <a:t> (mikrométer), ez a milliméter tized- vagy századrészét jelentő tartomány.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Alakjuk változatos, fajra jellemző.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Faluk a környezeti hatásoknak ellenálló, akár több ezer évig is megmaradhatnak.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 növények gyakran szinte felfoghatatlan mennyiségben termelik: egy nyírfa egy barkavirágzata 5,</a:t>
            </a:r>
            <a:r>
              <a:rPr lang="hu-HU" dirty="0" err="1" smtClean="0"/>
              <a:t>5</a:t>
            </a:r>
            <a:r>
              <a:rPr lang="hu-HU" dirty="0" smtClean="0"/>
              <a:t> millió pollent tartalmazhat, egy nyírfán több ezer barka lehet, míg egy nyírfaerdőben több ezer nyírfa élhet.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85" y="4347689"/>
            <a:ext cx="3204841" cy="213656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94" y="4347689"/>
            <a:ext cx="2133891" cy="213656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986726" y="4347689"/>
            <a:ext cx="167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Virágport szóró nyírfa barkák</a:t>
            </a:r>
            <a:endParaRPr lang="hu-HU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71687" y="4367563"/>
            <a:ext cx="127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smtClean="0"/>
              <a:t>Nyírfa pollenje felnagyítva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40016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82939" y="1147334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Nem csak rovarokat mámorító cukros ital</a:t>
            </a:r>
            <a:endParaRPr lang="hu-HU" sz="1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261894" y="2166152"/>
            <a:ext cx="23375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smtClean="0"/>
              <a:t>Madagaszkáron </a:t>
            </a:r>
            <a:r>
              <a:rPr lang="hu-HU" sz="1200" dirty="0"/>
              <a:t>az utazók fája (</a:t>
            </a:r>
            <a:r>
              <a:rPr lang="hu-HU" sz="1200" i="1" dirty="0" err="1"/>
              <a:t>Ravenala</a:t>
            </a:r>
            <a:r>
              <a:rPr lang="hu-HU" sz="1200" i="1" dirty="0"/>
              <a:t> </a:t>
            </a:r>
            <a:r>
              <a:rPr lang="hu-HU" sz="1200" i="1" dirty="0" err="1" smtClean="0"/>
              <a:t>madagascariensis</a:t>
            </a:r>
            <a:r>
              <a:rPr lang="hu-HU" sz="1200" dirty="0" smtClean="0"/>
              <a:t>, egy pálmaféle) és </a:t>
            </a:r>
            <a:r>
              <a:rPr lang="hu-HU" sz="1200" dirty="0"/>
              <a:t>a </a:t>
            </a:r>
            <a:r>
              <a:rPr lang="hu-HU" sz="1200" dirty="0" smtClean="0"/>
              <a:t>makik </a:t>
            </a:r>
            <a:r>
              <a:rPr lang="hu-HU" sz="1200" dirty="0"/>
              <a:t>(</a:t>
            </a:r>
            <a:r>
              <a:rPr lang="hu-HU" sz="1200" i="1" dirty="0" err="1"/>
              <a:t>Varecia</a:t>
            </a:r>
            <a:r>
              <a:rPr lang="hu-HU" sz="1200" i="1" dirty="0"/>
              <a:t> </a:t>
            </a:r>
            <a:r>
              <a:rPr lang="hu-HU" sz="1200" i="1" dirty="0" err="1"/>
              <a:t>variegata</a:t>
            </a:r>
            <a:r>
              <a:rPr lang="hu-HU" sz="1200" dirty="0"/>
              <a:t>, </a:t>
            </a:r>
            <a:r>
              <a:rPr lang="hu-HU" sz="1200" i="1" dirty="0"/>
              <a:t>V. </a:t>
            </a:r>
            <a:r>
              <a:rPr lang="hu-HU" sz="1200" i="1" dirty="0" err="1" smtClean="0"/>
              <a:t>rubra</a:t>
            </a:r>
            <a:r>
              <a:rPr lang="hu-HU" sz="1200" i="1" dirty="0"/>
              <a:t>, </a:t>
            </a:r>
            <a:r>
              <a:rPr lang="hu-HU" sz="1200" i="1" dirty="0" err="1"/>
              <a:t>Eulemur</a:t>
            </a:r>
            <a:r>
              <a:rPr lang="hu-HU" sz="1200" i="1" dirty="0"/>
              <a:t> </a:t>
            </a:r>
            <a:r>
              <a:rPr lang="hu-HU" sz="1200" i="1" dirty="0" err="1"/>
              <a:t>macaco</a:t>
            </a:r>
            <a:r>
              <a:rPr lang="hu-HU" sz="1200" dirty="0" smtClean="0"/>
              <a:t>) között alakult ki kölcsönösen előnyös kapcsolat. A fa leveleinek </a:t>
            </a:r>
            <a:r>
              <a:rPr lang="hu-HU" sz="1200" dirty="0"/>
              <a:t>hónaljában fürtösen megjelenő virágok nagy kamráiban sok </a:t>
            </a:r>
            <a:r>
              <a:rPr lang="hu-HU" sz="1200" dirty="0" smtClean="0"/>
              <a:t>a nektár. A csemegéhez a külső </a:t>
            </a:r>
            <a:r>
              <a:rPr lang="hu-HU" sz="1200" dirty="0"/>
              <a:t>buroklevelek szétfeszítésével fér </a:t>
            </a:r>
            <a:r>
              <a:rPr lang="hu-HU" sz="1200" dirty="0" smtClean="0"/>
              <a:t>hozzá </a:t>
            </a:r>
            <a:r>
              <a:rPr lang="hu-HU" sz="1200" dirty="0"/>
              <a:t>a </a:t>
            </a:r>
            <a:r>
              <a:rPr lang="hu-HU" sz="1200" dirty="0" smtClean="0"/>
              <a:t>maki. Más madagaszkári emlősnek vagy madárnak nincs ereje szétfeszíteni a burokleveleket, így a makiknak nincsen versenytársa.</a:t>
            </a:r>
            <a:endParaRPr lang="hu-HU" sz="1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87033" y="1589102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A vari és az utazók fája</a:t>
            </a:r>
            <a:endParaRPr lang="hu-HU" sz="1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36" y="2166152"/>
            <a:ext cx="4030338" cy="26776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94" y="2166152"/>
            <a:ext cx="2008242" cy="267765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127262" y="4866139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Utazók fája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185024" y="4866139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Vörös vari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12025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82939" y="1147334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Nem csak rovarokat mámorító cukros ital</a:t>
            </a:r>
            <a:endParaRPr lang="hu-HU" sz="1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690794" y="1518055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A nektárfogyasztó denevéreknek (</a:t>
            </a:r>
            <a:r>
              <a:rPr lang="hu-HU" sz="1800" i="1" dirty="0" err="1" smtClean="0"/>
              <a:t>Macroglossus</a:t>
            </a:r>
            <a:r>
              <a:rPr lang="hu-HU" sz="1800" dirty="0" smtClean="0"/>
              <a:t>) alapvető szerepük van a vadbanán beporzásában. Sőt, a vaníliát és részben a mangót is denevérek porozzák be. Ezeknek a denevéreknek a nyelve hosszabb lehet, mint a testhosszuk.</a:t>
            </a:r>
            <a:endParaRPr lang="hu-HU" sz="1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63" y="3271421"/>
            <a:ext cx="5792187" cy="325810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380728" y="2989983"/>
            <a:ext cx="1922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A vadbanán és beporzója</a:t>
            </a:r>
            <a:endParaRPr lang="hu-HU" sz="1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4" y="3266982"/>
            <a:ext cx="2172070" cy="325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507699" y="1151907"/>
            <a:ext cx="6128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err="1" smtClean="0"/>
              <a:t>Durián</a:t>
            </a:r>
            <a:r>
              <a:rPr lang="hu-HU" sz="1800" dirty="0"/>
              <a:t>: </a:t>
            </a:r>
            <a:r>
              <a:rPr lang="hu-HU" sz="1800" dirty="0">
                <a:hlinkClick r:id="rId4"/>
              </a:rPr>
              <a:t>https://</a:t>
            </a:r>
            <a:r>
              <a:rPr lang="hu-HU" sz="1800" dirty="0" smtClean="0">
                <a:hlinkClick r:id="rId4"/>
              </a:rPr>
              <a:t>www.youtube.com/watch?v=uBPQjNmv91k</a:t>
            </a:r>
            <a:endParaRPr lang="hu-HU" sz="1800" dirty="0" smtClean="0"/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549926" y="155201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Agavé beporzása:</a:t>
            </a:r>
            <a:endParaRPr lang="hu-HU" sz="18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08" y="2027712"/>
            <a:ext cx="6440384" cy="48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89351" y="1064209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Amikor a beporzás „olajozottan” működik</a:t>
            </a:r>
            <a:endParaRPr lang="hu-HU" sz="1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628651" y="1499639"/>
            <a:ext cx="788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Dél-Amerikában a </a:t>
            </a:r>
            <a:r>
              <a:rPr lang="hu-HU" sz="1800" i="1" dirty="0" err="1"/>
              <a:t>Corianthes</a:t>
            </a:r>
            <a:r>
              <a:rPr lang="hu-HU" sz="1800" dirty="0"/>
              <a:t> vörös </a:t>
            </a:r>
            <a:r>
              <a:rPr lang="hu-HU" sz="1800" dirty="0" smtClean="0"/>
              <a:t>orchideafajok </a:t>
            </a:r>
            <a:r>
              <a:rPr lang="hu-HU" sz="1800" dirty="0"/>
              <a:t>és az irizáló </a:t>
            </a:r>
            <a:r>
              <a:rPr lang="hu-HU" sz="1800" dirty="0" smtClean="0"/>
              <a:t>testszínű orchideaméhek kapcsolata egyedi. A virágok különleges felépítésűek. A felületük belülről csúszós, és mindegyik faj virágának egyedi illata van, amelyért egy adott </a:t>
            </a:r>
            <a:r>
              <a:rPr lang="hu-HU" sz="1800" dirty="0" err="1" smtClean="0"/>
              <a:t>orchideaméhfaj</a:t>
            </a:r>
            <a:r>
              <a:rPr lang="hu-HU" sz="1800" dirty="0" smtClean="0"/>
              <a:t> nőstényei „odáig vannak”. A virághoz csak a hímek repülnek, s mikor „beparfümözik” magukat, olyan helyen tudnak csak kijutni a virágból, ahol felülről rájuk tapad két pollencsomó. Ha ezután egy másik virágra repülnek, az onnan való távozás közben beporozzák azt.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59" y="3744714"/>
            <a:ext cx="3781887" cy="283641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46" y="3740832"/>
            <a:ext cx="2097257" cy="282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Valamit valamiért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89351" y="1147334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Amikor a beporzás „olajozottan” működik</a:t>
            </a:r>
            <a:endParaRPr lang="hu-HU" sz="1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72484" y="1775534"/>
            <a:ext cx="7799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Dél-Afrikában él egy kanálajak (</a:t>
            </a:r>
            <a:r>
              <a:rPr lang="hu-HU" sz="1800" i="1" dirty="0" err="1" smtClean="0"/>
              <a:t>Diascia</a:t>
            </a:r>
            <a:r>
              <a:rPr lang="hu-HU" sz="1800" dirty="0" smtClean="0"/>
              <a:t>) nevű növénynemzetség, mely különös és látványos kapcsolatot épített ki a beporzóival, több magányos életmódú méhfajjal. A virágoknak két sarkantyúja van, amelyek adott hosszúságúak, és növényi </a:t>
            </a:r>
            <a:r>
              <a:rPr lang="hu-HU" sz="1800" dirty="0" err="1" smtClean="0"/>
              <a:t>olajat</a:t>
            </a:r>
            <a:r>
              <a:rPr lang="hu-HU" sz="1800" dirty="0" smtClean="0"/>
              <a:t> tartalmaznak. A méhek mellső lábai hosszúak, ezekkel itatják fel az </a:t>
            </a:r>
            <a:r>
              <a:rPr lang="hu-HU" sz="1800" dirty="0" err="1" smtClean="0"/>
              <a:t>olajat</a:t>
            </a:r>
            <a:r>
              <a:rPr lang="hu-HU" sz="1800" dirty="0" smtClean="0"/>
              <a:t>, miközben elvégzik feladatukat.</a:t>
            </a:r>
            <a:endParaRPr lang="hu-HU" sz="1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94102" y="3252862"/>
            <a:ext cx="1970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smtClean="0"/>
              <a:t>A nemzetségen </a:t>
            </a:r>
            <a:r>
              <a:rPr lang="hu-HU" sz="1200" dirty="0"/>
              <a:t>belül más-más hosszúságú </a:t>
            </a:r>
            <a:r>
              <a:rPr lang="hu-HU" sz="1200" dirty="0" smtClean="0"/>
              <a:t>a virágok sarkantyúja, de beporzóik éppen a megfelelő hosszúságú mellső lábakkal rendelkeznek.</a:t>
            </a:r>
            <a:endParaRPr lang="hu-HU" sz="12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45" y="3252862"/>
            <a:ext cx="4214110" cy="32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3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 életre bezárva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00948" y="1147334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A hím fügedarazsak „kalandos” élete</a:t>
            </a:r>
            <a:endParaRPr lang="hu-HU" sz="1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8651" y="1731145"/>
            <a:ext cx="7886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A hím fügedarazsak egész életüket a füge virágzatába (ezt fogyasztjuk mi is) zárva élik le. Rövidke életükben szaporodnak, aztán elpusztulnak. A nőstény a szerencsésebb, ő világot láthat, közben azonban beporozza a fügét. Az éghajlatváltozás miatt már megjelentek nálunk is a fügedarazsak,  így a Dél-Dunántúlon termeszthetnek nem önbeporzó fajtákat is. Azok aszalhatók.</a:t>
            </a:r>
            <a:endParaRPr lang="hu-HU" sz="1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583271" y="3706460"/>
            <a:ext cx="1017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smtClean="0"/>
              <a:t>Egy fügedarázs hím otthona egy életen át.</a:t>
            </a:r>
            <a:endParaRPr lang="hu-HU" sz="12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88" y="3706460"/>
            <a:ext cx="3935625" cy="301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4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i="0" u="none" strike="noStrike" cap="none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 beporzókra veszélyt jelentő tényezők</a:t>
            </a:r>
            <a:endParaRPr sz="4000" b="1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28650" y="5255581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Ezek között vannak olyan faktorok, amelyekre az ember csak minimális hatással van. Vannak, amelyek globális beavatkozást igényelnek, és vannak, amelyeket mi (egyszerű, de környezettudatos polgárként) is befolyásolhatunk.</a:t>
            </a:r>
            <a:endParaRPr lang="hu-HU" sz="1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456404" y="2119843"/>
            <a:ext cx="62311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Fontossági sorrendben:</a:t>
            </a:r>
          </a:p>
          <a:p>
            <a:endParaRPr lang="hu-HU" sz="180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1800" dirty="0" smtClean="0"/>
              <a:t>Élőhelyeik megváltozása</a:t>
            </a:r>
          </a:p>
          <a:p>
            <a:pPr marL="285750" lvl="5" indent="-285750">
              <a:buFont typeface="Courier New" panose="02070309020205020404" pitchFamily="49" charset="0"/>
              <a:buChar char="o"/>
            </a:pPr>
            <a:r>
              <a:rPr lang="hu-HU" sz="1800" dirty="0"/>
              <a:t>Élőhelyek elvesztése</a:t>
            </a:r>
          </a:p>
          <a:p>
            <a:pPr marL="285750" lvl="3" indent="-285750">
              <a:buFont typeface="Courier New" panose="02070309020205020404" pitchFamily="49" charset="0"/>
              <a:buChar char="o"/>
            </a:pPr>
            <a:r>
              <a:rPr lang="hu-HU" sz="1800" dirty="0" smtClean="0"/>
              <a:t>Helytelen földhasználat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hu-HU" sz="1800" dirty="0" smtClean="0"/>
              <a:t>Biológiai okok</a:t>
            </a:r>
            <a:endParaRPr lang="hu-HU" sz="1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1800" dirty="0"/>
              <a:t>Idegenhonos özönfajok elterjedése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1800" dirty="0"/>
              <a:t>Terjedő patogének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/>
              <a:t>Szennyeződések, ebben leginkább a növényvédőszerek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/>
              <a:t>Éghajlatváltozás</a:t>
            </a:r>
          </a:p>
        </p:txBody>
      </p:sp>
    </p:spTree>
    <p:extLst>
      <p:ext uri="{BB962C8B-B14F-4D97-AF65-F5344CB8AC3E}">
        <p14:creationId xmlns:p14="http://schemas.microsoft.com/office/powerpoint/2010/main" val="29982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hu-HU" sz="40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Hogyan segíthetünk a hazai beporzóknak?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358140" y="1756270"/>
            <a:ext cx="8427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Oktatással, neveléssel és tényleges természetvédelmi lépésekkel: rovarbarát ablakláda, balkon vagy kert kialakításával, méhbölcső vagy rovarszálló létesítésével – akár az iskolában is.</a:t>
            </a:r>
            <a:endParaRPr lang="hu-HU" sz="200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58140" y="3509047"/>
            <a:ext cx="8427720" cy="314920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1600" smtClean="0"/>
              <a:t>Néhány hasznos link:</a:t>
            </a:r>
          </a:p>
          <a:p>
            <a:r>
              <a:rPr lang="hu-HU" sz="1600" u="sng" smtClean="0">
                <a:hlinkClick r:id="rId4"/>
              </a:rPr>
              <a:t>https://hu.wikipedia.org/wiki/Beporzók_napja</a:t>
            </a:r>
            <a:r>
              <a:rPr lang="hu-HU" sz="1600" smtClean="0"/>
              <a:t> </a:t>
            </a:r>
          </a:p>
          <a:p>
            <a:r>
              <a:rPr lang="hu-HU" sz="1600" u="sng" smtClean="0">
                <a:hlinkClick r:id="rId5"/>
              </a:rPr>
              <a:t>www.beporzoknapja.hu</a:t>
            </a:r>
          </a:p>
          <a:p>
            <a:r>
              <a:rPr lang="hu-HU" sz="1600" u="sng" smtClean="0">
                <a:hlinkClick r:id="rId6"/>
              </a:rPr>
              <a:t>https://www.facebook.com/beporzoknapja/</a:t>
            </a:r>
            <a:endParaRPr lang="hu-HU" sz="1600" u="sng" smtClean="0">
              <a:hlinkClick r:id="rId5"/>
            </a:endParaRPr>
          </a:p>
          <a:p>
            <a:r>
              <a:rPr lang="hu-HU" sz="1600" u="sng" smtClean="0">
                <a:hlinkClick r:id="rId5"/>
              </a:rPr>
              <a:t>https://www.mme.hu/februar-vegen-erdemes-elkesziteni-es-kihelyezni-mehecskehoteleket-20200224</a:t>
            </a:r>
            <a:endParaRPr lang="hu-HU" sz="1600" smtClean="0"/>
          </a:p>
          <a:p>
            <a:r>
              <a:rPr lang="hu-HU" sz="1600" u="sng" smtClean="0">
                <a:hlinkClick r:id="rId7"/>
              </a:rPr>
              <a:t>http://mkne.hu/projektek.php?projekt=28</a:t>
            </a:r>
            <a:endParaRPr lang="hu-HU" sz="1600" smtClean="0"/>
          </a:p>
          <a:p>
            <a:r>
              <a:rPr lang="hu-HU" sz="1600" u="sng" smtClean="0">
                <a:hlinkClick r:id="rId8"/>
              </a:rPr>
              <a:t>https://obi.ecolres.hu/sites/default/files/Beporzok_a_kertunkben_online_verzio.pdf</a:t>
            </a:r>
            <a:endParaRPr lang="hu-HU" sz="1600" smtClean="0"/>
          </a:p>
          <a:p>
            <a:r>
              <a:rPr lang="hu-HU" sz="1600" u="sng" smtClean="0">
                <a:hlinkClick r:id="rId9"/>
              </a:rPr>
              <a:t>https://www.hegyvidek.hu/elet-a-hegyvideken/zold-hegyvidek/mehbarat-kerulet</a:t>
            </a:r>
            <a:endParaRPr lang="hu-HU" sz="1600" smtClean="0"/>
          </a:p>
          <a:p>
            <a:r>
              <a:rPr lang="hu-HU" sz="1600" u="sng" smtClean="0">
                <a:hlinkClick r:id="rId10"/>
              </a:rPr>
              <a:t>https://www.rovartani.hu/2018/02/28/beporzok-napja/</a:t>
            </a:r>
            <a:r>
              <a:rPr lang="hu-HU" sz="1600" smtClean="0"/>
              <a:t> </a:t>
            </a:r>
          </a:p>
          <a:p>
            <a:r>
              <a:rPr lang="hu-HU" sz="1600" u="sng" smtClean="0">
                <a:hlinkClick r:id="rId11"/>
              </a:rPr>
              <a:t>https://magyarmuzeumok.hu/cikk/fogjunk-ossze-a-beporzok-erdekeben-felhivas-minden-hazai-muzeumhoz</a:t>
            </a:r>
            <a:endParaRPr lang="hu-HU" sz="1600" smtClean="0"/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115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hu-HU" sz="4000" b="1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Források:</a:t>
            </a:r>
            <a:endParaRPr lang="hu-HU" sz="40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24023" y="1092530"/>
            <a:ext cx="7695953" cy="472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Kacsafarkú szender táplálkozás közben (kezdőkép):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  <a:hlinkClick r:id="rId4"/>
              </a:rPr>
              <a:t>https://</a:t>
            </a:r>
            <a:r>
              <a:rPr lang="hu-HU" dirty="0" smtClean="0">
                <a:latin typeface="Calibri"/>
                <a:ea typeface="Calibri"/>
                <a:cs typeface="Times New Roman"/>
                <a:hlinkClick r:id="rId4"/>
              </a:rPr>
              <a:t>commons.wikimedia.org/wiki/File:Hummingbird_hawk-moth_Bulgaria.png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Virágos 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rét (a diák háttérképe):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https://www.123rf.com/photo_71046135_spring-grass-texture-with-flowers-top-view-on-field.html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Tavaszi 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virágzás: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http://www.baltana.com/nature/spring-field-wallpaper-1920x1200-56989.html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Nyírfa 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barkája virágporát szórja: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https://www.meduniwien.ac.at/web/en/about-us/news/detailsite/2018/news-im-maerz-2018/the-new-pollen-season-will-bring-a-high-birch-pollen-count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/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Nyírfapollen felnagyítva: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https://www.sciencephoto.com/media/135900/view/silver-birch-pollen-sem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Önbeporzás, idegen beporzás (ábra):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9"/>
              </a:rPr>
              <a:t>https://chicoseedlendinglibrary.org/seed-resources/seeds-pollination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9"/>
              </a:rPr>
              <a:t>/</a:t>
            </a:r>
            <a:endParaRPr lang="hu-HU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00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hu-HU" sz="4000" b="1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Források:</a:t>
            </a:r>
            <a:endParaRPr lang="hu-HU" sz="40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71895" y="1156030"/>
            <a:ext cx="7897091" cy="560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Füge: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https://chorwacjashop.pl/aktualnosci/n/15/o-figach</a:t>
            </a:r>
            <a:endParaRPr lang="hu-HU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Nektárt gyűjtő méh: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https://hu.pinterest.com/pin/671036413200282176/</a:t>
            </a:r>
            <a:endParaRPr lang="hu-HU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Réti poszméh –bíbor </a:t>
            </a:r>
            <a:r>
              <a:rPr lang="hu-HU" dirty="0" err="1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kasvirág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6"/>
              </a:rPr>
              <a:t>https://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6"/>
              </a:rPr>
              <a:t>en.wikipedia.org/wiki/File:AD2009Aug08_Bombus_pratorum.jpg</a:t>
            </a:r>
            <a:endParaRPr lang="hu-H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Fenyő virágzatai (közönséges </a:t>
            </a:r>
            <a:r>
              <a:rPr lang="hu-HU" dirty="0" err="1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lúc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):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7"/>
              </a:rPr>
              <a:t>https://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7"/>
              </a:rPr>
              <a:t>www.naturepl.com/stock-photo-nature-image01580306.html</a:t>
            </a:r>
            <a:endParaRPr lang="hu-H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Érdes </a:t>
            </a:r>
            <a:r>
              <a:rPr lang="hu-HU" dirty="0" err="1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tócsagaz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(borzhínár):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8"/>
              </a:rPr>
              <a:t>https://www.tiszatoelovilaga.hu/erdes-tocsagaz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8"/>
              </a:rPr>
              <a:t>/</a:t>
            </a:r>
            <a:endParaRPr lang="hu-H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Méh kosárkájával: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9"/>
              </a:rPr>
              <a:t>https://www.pinterest.at/pin/418905202840059701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9"/>
              </a:rPr>
              <a:t>/</a:t>
            </a:r>
            <a:endParaRPr lang="hu-H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err="1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Gekkó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nektárt gyűjt: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10"/>
              </a:rPr>
              <a:t>https://</a:t>
            </a:r>
            <a:r>
              <a:rPr lang="hu-HU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  <a:hlinkClick r:id="rId10"/>
              </a:rPr>
              <a:t>ainawgsd.tumblr.com/post/162136280239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hu-HU" dirty="0" smtClean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28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34" y="3516858"/>
            <a:ext cx="3336966" cy="33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hu-HU" sz="4000" b="1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Források:</a:t>
            </a:r>
            <a:endParaRPr lang="hu-HU" sz="40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760020" y="1206289"/>
            <a:ext cx="7755329" cy="552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Amazonasi ganéjtúró (</a:t>
            </a:r>
            <a:r>
              <a:rPr lang="hu-HU" i="1" dirty="0" err="1">
                <a:latin typeface="Calibri"/>
                <a:ea typeface="Calibri"/>
                <a:cs typeface="Times New Roman"/>
              </a:rPr>
              <a:t>Cyclocephala</a:t>
            </a:r>
            <a:r>
              <a:rPr lang="hu-HU" i="1" dirty="0">
                <a:latin typeface="Calibri"/>
                <a:ea typeface="Calibri"/>
                <a:cs typeface="Times New Roman"/>
              </a:rPr>
              <a:t> </a:t>
            </a:r>
            <a:r>
              <a:rPr lang="hu-HU" i="1" dirty="0" err="1">
                <a:latin typeface="Calibri"/>
                <a:ea typeface="Calibri"/>
                <a:cs typeface="Times New Roman"/>
              </a:rPr>
              <a:t>castanea</a:t>
            </a:r>
            <a:r>
              <a:rPr lang="hu-HU" dirty="0">
                <a:latin typeface="Calibri"/>
                <a:ea typeface="Calibri"/>
                <a:cs typeface="Times New Roman"/>
              </a:rPr>
              <a:t>):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https://inpn.mnhn.fr/espece/cd_nom/60</a:t>
            </a:r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Poszméh:</a:t>
            </a:r>
          </a:p>
          <a:p>
            <a:pPr lvl="0"/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http://ketenewplymouth.peoplesnetworknz.info/friends_of_te_henui/images/show/14742-bombus-terrestris-bumble-bee</a:t>
            </a:r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hu-H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Nagy </a:t>
            </a:r>
            <a:r>
              <a:rPr lang="hu-HU" dirty="0">
                <a:latin typeface="Calibri"/>
                <a:ea typeface="Calibri"/>
                <a:cs typeface="Times New Roman"/>
              </a:rPr>
              <a:t>kabócaölő-darázs:</a:t>
            </a:r>
          </a:p>
          <a:p>
            <a:pPr lvl="0"/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http://insecta.pro/ru/taxonomy/999828</a:t>
            </a:r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lvl="0"/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lvl="0"/>
            <a:r>
              <a:rPr lang="hu-HU" dirty="0">
                <a:latin typeface="Calibri"/>
                <a:ea typeface="Calibri"/>
                <a:cs typeface="Times New Roman"/>
              </a:rPr>
              <a:t>Ember általi beporzás: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  <a:hlinkClick r:id="rId7"/>
              </a:rPr>
              <a:t>https://www.disclosurenews.it/news-burst-9-december-2020-live-feed/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Gyermekláncfű-UV: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  <a:hlinkClick r:id="rId8"/>
              </a:rPr>
              <a:t>http://</a:t>
            </a:r>
            <a:r>
              <a:rPr lang="hu-HU" dirty="0" smtClean="0">
                <a:latin typeface="Calibri"/>
                <a:ea typeface="Calibri"/>
                <a:cs typeface="Times New Roman"/>
                <a:hlinkClick r:id="rId8"/>
              </a:rPr>
              <a:t>www.alaricstephen.com/main-featured/2016/9/13/some-people-have-four-primary-colours</a:t>
            </a:r>
            <a:endParaRPr lang="hu-HU" dirty="0" smtClean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Titánbuzogány: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  <a:hlinkClick r:id="rId9"/>
              </a:rPr>
              <a:t>https://co.pinterest.com/pin/862580134855320111</a:t>
            </a:r>
            <a:r>
              <a:rPr lang="hu-HU" dirty="0" smtClean="0">
                <a:latin typeface="Calibri"/>
                <a:ea typeface="Calibri"/>
                <a:cs typeface="Times New Roman"/>
                <a:hlinkClick r:id="rId9"/>
              </a:rPr>
              <a:t>/</a:t>
            </a:r>
            <a:endParaRPr lang="hu-HU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Óriás bűzvirág (</a:t>
            </a:r>
            <a:r>
              <a:rPr lang="hu-HU" i="1" dirty="0" err="1" smtClean="0">
                <a:latin typeface="Calibri"/>
                <a:ea typeface="Calibri"/>
                <a:cs typeface="Times New Roman"/>
              </a:rPr>
              <a:t>Rafflesia</a:t>
            </a:r>
            <a:r>
              <a:rPr lang="hu-HU" i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hu-HU" i="1" dirty="0" err="1" smtClean="0">
                <a:latin typeface="Calibri"/>
                <a:ea typeface="Calibri"/>
                <a:cs typeface="Times New Roman"/>
              </a:rPr>
              <a:t>arnoldi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):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0"/>
              </a:rPr>
              <a:t>https://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0"/>
              </a:rPr>
              <a:t>twitter.com/labroots/status/1022315553556516866</a:t>
            </a:r>
            <a:endParaRPr lang="hu-HU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78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;p3"/>
          <p:cNvSpPr txBox="1"/>
          <p:nvPr/>
        </p:nvSpPr>
        <p:spPr>
          <a:xfrm>
            <a:off x="625681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hu-HU" sz="4000" b="1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Források:</a:t>
            </a:r>
            <a:endParaRPr lang="hu-HU" sz="40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736270" y="1225122"/>
            <a:ext cx="6121730" cy="5502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err="1">
                <a:latin typeface="Calibri"/>
                <a:ea typeface="Calibri"/>
                <a:cs typeface="Times New Roman"/>
              </a:rPr>
              <a:t>Rotschild</a:t>
            </a:r>
            <a:r>
              <a:rPr lang="hu-HU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hu-HU" dirty="0">
                <a:latin typeface="Calibri"/>
                <a:ea typeface="Calibri"/>
                <a:cs typeface="Times New Roman"/>
              </a:rPr>
              <a:t>orchidea: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https://commons.wikimedia.org/wiki/File:Paphiopedilum_rothschildianum_(25834537567).jpg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Szerző: </a:t>
            </a:r>
            <a:r>
              <a:rPr lang="hu-HU" dirty="0" err="1" smtClean="0">
                <a:latin typeface="Calibri"/>
                <a:ea typeface="Calibri"/>
                <a:cs typeface="Times New Roman"/>
              </a:rPr>
              <a:t>Naoki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hu-HU" dirty="0" err="1">
                <a:latin typeface="Calibri"/>
                <a:ea typeface="Calibri"/>
                <a:cs typeface="Times New Roman"/>
              </a:rPr>
              <a:t>Takebayashi</a:t>
            </a:r>
            <a:r>
              <a:rPr lang="hu-HU" dirty="0">
                <a:latin typeface="Calibri"/>
                <a:ea typeface="Calibri"/>
                <a:cs typeface="Times New Roman"/>
              </a:rPr>
              <a:t> </a:t>
            </a:r>
            <a:r>
              <a:rPr lang="hu-HU" dirty="0" err="1">
                <a:latin typeface="Calibri"/>
                <a:ea typeface="Calibri"/>
                <a:cs typeface="Times New Roman"/>
              </a:rPr>
              <a:t>from</a:t>
            </a:r>
            <a:r>
              <a:rPr lang="hu-HU" dirty="0">
                <a:latin typeface="Calibri"/>
                <a:ea typeface="Calibri"/>
                <a:cs typeface="Times New Roman"/>
              </a:rPr>
              <a:t> </a:t>
            </a:r>
            <a:r>
              <a:rPr lang="hu-HU" dirty="0" err="1">
                <a:latin typeface="Calibri"/>
                <a:ea typeface="Calibri"/>
                <a:cs typeface="Times New Roman"/>
              </a:rPr>
              <a:t>Fairbanks</a:t>
            </a:r>
            <a:r>
              <a:rPr lang="hu-HU" dirty="0">
                <a:latin typeface="Calibri"/>
                <a:ea typeface="Calibri"/>
                <a:cs typeface="Times New Roman"/>
              </a:rPr>
              <a:t>, AK, 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USA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Légybangó: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https://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www.whoch3-seo.de/404-ophrys-insectifera-l%C3%A9gybang%C3%B3-digit%C3%A1lis-k%C3%A9parch%C3%ADvum-dka-3583.html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Nagy kabócaölő-darázs: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insecta.pro/ru/taxonomy/999828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Méhbangó</a:t>
            </a:r>
            <a:r>
              <a:rPr lang="hu-HU" dirty="0">
                <a:latin typeface="Calibri"/>
                <a:ea typeface="Calibri"/>
                <a:cs typeface="Times New Roman"/>
              </a:rPr>
              <a:t>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https://es.m.wikipedia.org/wiki/Archivo:Ophrys_lutea_(flower).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jpg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err="1">
                <a:latin typeface="Calibri"/>
                <a:ea typeface="Calibri"/>
                <a:cs typeface="Times New Roman"/>
              </a:rPr>
              <a:t>Előlrakodó</a:t>
            </a:r>
            <a:r>
              <a:rPr lang="hu-HU" dirty="0">
                <a:latin typeface="Calibri"/>
                <a:ea typeface="Calibri"/>
                <a:cs typeface="Times New Roman"/>
              </a:rPr>
              <a:t> 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orchidea (tükörbangó):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https://hu.pinterest.com/pin/24769866685165599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/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Amazonasi tündérrózsa (Victoria </a:t>
            </a:r>
            <a:r>
              <a:rPr lang="hu-HU" dirty="0" err="1" smtClean="0">
                <a:latin typeface="Calibri"/>
                <a:ea typeface="Calibri"/>
                <a:cs typeface="Times New Roman"/>
              </a:rPr>
              <a:t>amazonica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):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9"/>
              </a:rPr>
              <a:t>https://hu.pinterest.com/pin/589197563738792028/</a:t>
            </a:r>
            <a:endParaRPr lang="hu-HU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57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hu-HU" sz="4000" b="1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Források:</a:t>
            </a:r>
            <a:endParaRPr lang="hu-HU" sz="40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700644" y="690362"/>
            <a:ext cx="7897091" cy="5842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endParaRPr lang="hu-HU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Amazonasi 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ganéjtúró: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inpn.mnhn.fr/espece/cd_nom/603842?lg=en</a:t>
            </a:r>
            <a:endParaRPr lang="hu-HU" dirty="0" smtClean="0">
              <a:latin typeface="Calibri"/>
              <a:ea typeface="Calibri"/>
              <a:cs typeface="Times New Roman"/>
            </a:endParaRPr>
          </a:p>
          <a:p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dirty="0" smtClean="0">
                <a:latin typeface="Calibri"/>
                <a:ea typeface="Calibri"/>
                <a:cs typeface="Times New Roman"/>
              </a:rPr>
              <a:t>Kék </a:t>
            </a:r>
            <a:r>
              <a:rPr lang="hu-HU" dirty="0">
                <a:latin typeface="Calibri"/>
                <a:ea typeface="Calibri"/>
                <a:cs typeface="Times New Roman"/>
              </a:rPr>
              <a:t>fadongó (</a:t>
            </a:r>
            <a:r>
              <a:rPr lang="hu-HU" i="1" dirty="0" err="1">
                <a:latin typeface="Calibri"/>
                <a:ea typeface="Calibri"/>
                <a:cs typeface="Times New Roman"/>
              </a:rPr>
              <a:t>Xylocopa</a:t>
            </a:r>
            <a:r>
              <a:rPr lang="hu-HU" i="1" dirty="0">
                <a:latin typeface="Calibri"/>
                <a:ea typeface="Calibri"/>
                <a:cs typeface="Times New Roman"/>
              </a:rPr>
              <a:t> </a:t>
            </a:r>
            <a:r>
              <a:rPr lang="hu-HU" i="1" dirty="0" err="1">
                <a:latin typeface="Calibri"/>
                <a:ea typeface="Calibri"/>
                <a:cs typeface="Times New Roman"/>
              </a:rPr>
              <a:t>violacea</a:t>
            </a:r>
            <a:r>
              <a:rPr lang="hu-HU" dirty="0">
                <a:latin typeface="Calibri"/>
                <a:ea typeface="Calibri"/>
                <a:cs typeface="Times New Roman"/>
              </a:rPr>
              <a:t>):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https://commons.wikimedia.org/wiki/File:Xylocopa_violacea_on_a_flower.jpg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err="1">
                <a:latin typeface="Calibri"/>
                <a:ea typeface="Calibri"/>
                <a:cs typeface="Times New Roman"/>
              </a:rPr>
              <a:t>Creativ</a:t>
            </a:r>
            <a:r>
              <a:rPr lang="hu-HU" dirty="0">
                <a:latin typeface="Calibri"/>
                <a:ea typeface="Calibri"/>
                <a:cs typeface="Times New Roman"/>
              </a:rPr>
              <a:t> </a:t>
            </a:r>
            <a:r>
              <a:rPr lang="hu-HU" dirty="0" err="1">
                <a:latin typeface="Calibri"/>
                <a:ea typeface="Calibri"/>
                <a:cs typeface="Times New Roman"/>
              </a:rPr>
              <a:t>Commons</a:t>
            </a:r>
            <a:r>
              <a:rPr lang="hu-HU" dirty="0">
                <a:latin typeface="Calibri"/>
                <a:ea typeface="Calibri"/>
                <a:cs typeface="Times New Roman"/>
              </a:rPr>
              <a:t>  Szerző: </a:t>
            </a:r>
            <a:r>
              <a:rPr lang="hu-HU" dirty="0" err="1">
                <a:latin typeface="Calibri"/>
                <a:ea typeface="Calibri"/>
                <a:cs typeface="Times New Roman"/>
              </a:rPr>
              <a:t>Cisamarc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Hangvilla: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https://youtu.be/427HRgfMsMY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Hercegnővirág (</a:t>
            </a:r>
            <a:r>
              <a:rPr lang="hu-HU" i="1" dirty="0" err="1" smtClean="0">
                <a:latin typeface="Calibri"/>
                <a:ea typeface="Calibri"/>
                <a:cs typeface="Times New Roman"/>
              </a:rPr>
              <a:t>Tibouchina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):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  <a:hlinkClick r:id="rId7"/>
              </a:rPr>
              <a:t>https://</a:t>
            </a:r>
            <a:r>
              <a:rPr lang="hu-HU" dirty="0" smtClean="0">
                <a:latin typeface="Calibri"/>
                <a:ea typeface="Calibri"/>
                <a:cs typeface="Times New Roman"/>
                <a:hlinkClick r:id="rId7"/>
              </a:rPr>
              <a:t>en.wikipedia.org/wiki/File:Bombus_morio_Tibouchina_granulosa2.jpg</a:t>
            </a:r>
            <a:endParaRPr lang="hu-HU" dirty="0" smtClean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i="1" dirty="0" err="1" smtClean="0">
                <a:latin typeface="Calibri"/>
                <a:ea typeface="Calibri"/>
                <a:cs typeface="Times New Roman"/>
              </a:rPr>
              <a:t>Tibouchina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 – </a:t>
            </a:r>
            <a:r>
              <a:rPr lang="hu-HU" i="1" dirty="0" err="1" smtClean="0">
                <a:latin typeface="Calibri"/>
                <a:ea typeface="Calibri"/>
                <a:cs typeface="Times New Roman"/>
              </a:rPr>
              <a:t>Bombus</a:t>
            </a:r>
            <a:r>
              <a:rPr lang="hu-HU" i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hu-HU" i="1" dirty="0" err="1" smtClean="0">
                <a:latin typeface="Calibri"/>
                <a:ea typeface="Calibri"/>
                <a:cs typeface="Times New Roman"/>
              </a:rPr>
              <a:t>morio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  <a:hlinkClick r:id="rId8"/>
              </a:rPr>
              <a:t>https://nl.wikipedia.org/wiki/Bombus_morio#/</a:t>
            </a:r>
            <a:r>
              <a:rPr lang="hu-HU" dirty="0" smtClean="0">
                <a:latin typeface="Calibri"/>
                <a:ea typeface="Calibri"/>
                <a:cs typeface="Times New Roman"/>
                <a:hlinkClick r:id="rId8"/>
              </a:rPr>
              <a:t>media/Bestand:Bombus_morio_Tibouchina_granulosa.jpg</a:t>
            </a:r>
            <a:endParaRPr lang="hu-HU" dirty="0" smtClean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Kacsafarkú szender táplálkozik (videó):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9"/>
              </a:rPr>
              <a:t>https://www.youtube.com/watch?v=1v5NkrJR5PU</a:t>
            </a:r>
            <a:endParaRPr lang="hu-HU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Darwin szender: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0"/>
              </a:rPr>
              <a:t>https://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0"/>
              </a:rPr>
              <a:t>seranggahutan.blogspot.com/2018/02/7-serangga-yang-membantu-proses.html</a:t>
            </a:r>
            <a:endParaRPr lang="hu-HU" dirty="0" smtClean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3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hu-HU" sz="4000" b="1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Források:</a:t>
            </a:r>
            <a:endParaRPr lang="hu-HU" sz="40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28650" y="1087775"/>
            <a:ext cx="7886700" cy="5309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Másfél lábas orchidea (csillagorchidea):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cameronsvoboda.blogspot.com/2016/08/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endParaRPr lang="hu-HU" dirty="0" smtClean="0">
              <a:latin typeface="Calibri"/>
              <a:ea typeface="Calibri"/>
              <a:cs typeface="Times New Roman"/>
            </a:endParaRPr>
          </a:p>
          <a:p>
            <a:r>
              <a:rPr lang="hu-HU" dirty="0" smtClean="0">
                <a:latin typeface="Calibri"/>
                <a:ea typeface="Calibri"/>
                <a:cs typeface="Times New Roman"/>
              </a:rPr>
              <a:t>Kolibri </a:t>
            </a:r>
            <a:r>
              <a:rPr lang="hu-HU" dirty="0">
                <a:latin typeface="Calibri"/>
                <a:ea typeface="Calibri"/>
                <a:cs typeface="Times New Roman"/>
              </a:rPr>
              <a:t>táplálkozik (videó):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https://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www.youtube.com/watch?v=QTceLKXwHLY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Pollen a </a:t>
            </a:r>
            <a:r>
              <a:rPr lang="hu-HU" dirty="0" err="1">
                <a:latin typeface="Calibri"/>
                <a:ea typeface="Calibri"/>
                <a:cs typeface="Times New Roman"/>
              </a:rPr>
              <a:t>méhkolibri</a:t>
            </a:r>
            <a:r>
              <a:rPr lang="hu-HU" dirty="0">
                <a:latin typeface="Calibri"/>
                <a:ea typeface="Calibri"/>
                <a:cs typeface="Times New Roman"/>
              </a:rPr>
              <a:t> homlokán: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https://www.pinterest.de/pin/796081671614853440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/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Vászonfű (Új-Zélandi len):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https://hu.wikipedia.org/wiki/V%C3%A1szonf%C5%B1#/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media/F%C3%A1jl:NZflaxPiha02.jpg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err="1">
                <a:latin typeface="Calibri"/>
                <a:ea typeface="Calibri"/>
                <a:cs typeface="Times New Roman"/>
              </a:rPr>
              <a:t>Gekkó</a:t>
            </a:r>
            <a:r>
              <a:rPr lang="hu-HU" dirty="0">
                <a:latin typeface="Calibri"/>
                <a:ea typeface="Calibri"/>
                <a:cs typeface="Times New Roman"/>
              </a:rPr>
              <a:t> torkán virágpor: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https://www.nzgeo.com/stories/living-on-the-edge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/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Új-Zélandi </a:t>
            </a:r>
            <a:r>
              <a:rPr lang="hu-HU" dirty="0" err="1" smtClean="0">
                <a:latin typeface="Calibri"/>
                <a:ea typeface="Calibri"/>
                <a:cs typeface="Times New Roman"/>
              </a:rPr>
              <a:t>gekkó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 nektárt eszik: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9"/>
              </a:rPr>
              <a:t>https://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9"/>
              </a:rPr>
              <a:t>teara.govt.nz/en/video/13529/geckos-feeding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Mézrabló erszényes: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0"/>
              </a:rPr>
              <a:t>https://featuredcreature.com/if-you-give-honey-possum-some-nectar/</a:t>
            </a:r>
            <a:endParaRPr lang="hu-HU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97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hu-HU" sz="4000" b="1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Források:</a:t>
            </a:r>
            <a:endParaRPr lang="hu-HU" sz="40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28650" y="1091214"/>
            <a:ext cx="7886700" cy="5258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i="1" dirty="0" err="1" smtClean="0">
                <a:latin typeface="Calibri"/>
                <a:ea typeface="Calibri"/>
                <a:cs typeface="Times New Roman"/>
              </a:rPr>
              <a:t>Banksia</a:t>
            </a:r>
            <a:r>
              <a:rPr lang="hu-HU" i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hu-HU" i="1" dirty="0" err="1" smtClean="0">
                <a:latin typeface="Calibri"/>
                <a:ea typeface="Calibri"/>
                <a:cs typeface="Times New Roman"/>
              </a:rPr>
              <a:t>spinulosa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https://www.ipswichfirst.com.au/add-a-native-touch-to-your-garden/banksia-spinulosa-text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/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Vörös vari: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s://www.google.hu/imgres?imgurl=https://www.zoochat.com/community/media/ruffed-lemur-varecia-variegata-rubra.126715/full?d%3D1289496502&amp;imgrefurl=https://www.zoochat.com/community/media/ruffed-lemur-varecia-variegata-rubra.126715/&amp;h=1063&amp;w=1600&amp;tbnid=U6q7wY2iOZ9dVM&amp;tbnh=183&amp;tbnw=276&amp;usg=AI4_-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kT9kNpmy-teFBmNdVlWmYNUwOGzyg&amp;vet=1&amp;docid=Xuqj1LixmNXcWM&amp;itg=1&amp;hl=hu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Utazók fája: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https://mutteringsintheshrubbery.wordpress.com/tag/gardens-by-the-bay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/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Vadbanán: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http://malcolmtattersall.com.au/wp/2014/10/wild-bananas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/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r>
              <a:rPr lang="hu-HU" dirty="0" smtClean="0">
                <a:solidFill>
                  <a:schemeClr val="tx1"/>
                </a:solidFill>
                <a:latin typeface="Calibri"/>
                <a:cs typeface="Times New Roman"/>
              </a:rPr>
              <a:t>Nektárevő denevér:</a:t>
            </a:r>
          </a:p>
          <a:p>
            <a:endParaRPr lang="hu-HU" dirty="0">
              <a:solidFill>
                <a:schemeClr val="tx1"/>
              </a:solidFill>
              <a:latin typeface="Calibri"/>
              <a:cs typeface="Times New Roman"/>
            </a:endParaRPr>
          </a:p>
          <a:p>
            <a:r>
              <a:rPr lang="hu-HU" dirty="0">
                <a:solidFill>
                  <a:schemeClr val="tx1"/>
                </a:solidFill>
                <a:latin typeface="Calibri"/>
                <a:cs typeface="Times New Roman"/>
                <a:hlinkClick r:id="rId8"/>
              </a:rPr>
              <a:t>https://</a:t>
            </a:r>
            <a:r>
              <a:rPr lang="hu-HU" dirty="0" smtClean="0">
                <a:solidFill>
                  <a:schemeClr val="tx1"/>
                </a:solidFill>
                <a:latin typeface="Calibri"/>
                <a:cs typeface="Times New Roman"/>
                <a:hlinkClick r:id="rId8"/>
              </a:rPr>
              <a:t>www.bbc.com/news/science-environment-36849554</a:t>
            </a:r>
            <a:endParaRPr lang="hu-HU" dirty="0" smtClean="0">
              <a:solidFill>
                <a:schemeClr val="tx1"/>
              </a:solidFill>
              <a:latin typeface="Calibri"/>
              <a:cs typeface="Times New Roman"/>
            </a:endParaRPr>
          </a:p>
          <a:p>
            <a:endParaRPr lang="hu-HU" dirty="0" smtClean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77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hu-HU" sz="4000" b="1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Források:</a:t>
            </a:r>
            <a:endParaRPr lang="hu-HU" sz="40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28650" y="1127684"/>
            <a:ext cx="7886700" cy="5258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err="1" smtClean="0">
                <a:latin typeface="Calibri"/>
                <a:ea typeface="Calibri"/>
                <a:cs typeface="Times New Roman"/>
              </a:rPr>
              <a:t>Durián</a:t>
            </a:r>
            <a:r>
              <a:rPr lang="hu-HU" dirty="0" smtClean="0">
                <a:latin typeface="Calibri"/>
                <a:ea typeface="Calibri"/>
                <a:cs typeface="Times New Roman"/>
              </a:rPr>
              <a:t> (videó):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www.youtube.com/watch?v=uBPQjNmv91k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/>
                <a:ea typeface="Calibri"/>
                <a:cs typeface="Times New Roman"/>
              </a:rPr>
              <a:t>Agávé beporzása (nélküle nem lenne tequila):</a:t>
            </a:r>
            <a:endParaRPr lang="hu-HU" dirty="0">
              <a:latin typeface="Calibri"/>
              <a:ea typeface="Calibri"/>
              <a:cs typeface="Times New Roman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https://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www.npr.org/sections/thesalt/2017/10/29/560292442/bats-and-tequila-a-once-boo-tiful-relationship-cursed-by-growing-demands?t=1613911684745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r>
              <a:rPr lang="hu-HU" dirty="0" smtClean="0"/>
              <a:t>Vödörorchidea:</a:t>
            </a:r>
          </a:p>
          <a:p>
            <a:endParaRPr lang="hu-HU" dirty="0"/>
          </a:p>
          <a:p>
            <a:r>
              <a:rPr lang="hu-HU" dirty="0">
                <a:hlinkClick r:id="rId6"/>
              </a:rPr>
              <a:t>https://</a:t>
            </a:r>
            <a:r>
              <a:rPr lang="hu-HU" dirty="0" smtClean="0">
                <a:hlinkClick r:id="rId6"/>
              </a:rPr>
              <a:t>commons.wikimedia.org/wiki/File:Coryanthes_macrantha_Orchi_02.jpg</a:t>
            </a:r>
            <a:endParaRPr lang="hu-HU" dirty="0" smtClean="0"/>
          </a:p>
          <a:p>
            <a:endParaRPr lang="hu-HU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latin typeface="Calibri"/>
                <a:ea typeface="Calibri"/>
                <a:cs typeface="Times New Roman"/>
              </a:rPr>
              <a:t>Irizáló színű méh:</a:t>
            </a: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https://planetorchid.com/?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p=118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Kanálajak (</a:t>
            </a:r>
            <a:r>
              <a:rPr lang="hu-HU" i="1" dirty="0" err="1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Diascia</a:t>
            </a:r>
            <a:r>
              <a:rPr lang="hu-HU" i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hu-HU" i="1" dirty="0" err="1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whiteheadii</a:t>
            </a:r>
            <a:r>
              <a:rPr lang="hu-HU" i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)</a:t>
            </a:r>
            <a:r>
              <a:rPr lang="hu-HU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  <a:endParaRPr lang="hu-HU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hu-H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https://</a:t>
            </a:r>
            <a:r>
              <a:rPr lang="hu-H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royalsocietypublishing.org/doi/10.1098/rspb.2017.1707</a:t>
            </a:r>
            <a:endParaRPr lang="hu-H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hu-HU" u="sng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r>
              <a:rPr lang="hu-HU" dirty="0" smtClean="0"/>
              <a:t>Aszalható füge:</a:t>
            </a:r>
          </a:p>
          <a:p>
            <a:endParaRPr lang="hu-HU" dirty="0"/>
          </a:p>
          <a:p>
            <a:r>
              <a:rPr lang="hu-HU" dirty="0">
                <a:hlinkClick r:id="rId9"/>
              </a:rPr>
              <a:t>https://</a:t>
            </a:r>
            <a:r>
              <a:rPr lang="hu-HU" dirty="0" smtClean="0">
                <a:hlinkClick r:id="rId9"/>
              </a:rPr>
              <a:t>line.17qq.com/articles/dndmhhlv.html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015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virágos növények szaporodása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786630"/>
            <a:ext cx="5143500" cy="1905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415156" y="4270160"/>
            <a:ext cx="63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Ha a növény saját virágpora termékenyíti meg a saját nőivarú virágát, önbeporzásról (az ábra bal oldalán), ha másik növény pollenje teszi ezt, idegenbeporzásról (az ábra jobb oldalán) beszélünk.</a:t>
            </a:r>
            <a:endParaRPr lang="hu-HU" sz="1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21941" y="5548544"/>
            <a:ext cx="853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/>
              <a:t>A bibe és a pollen között kifinomult </a:t>
            </a:r>
            <a:r>
              <a:rPr lang="hu-HU" sz="1800" dirty="0" smtClean="0"/>
              <a:t>kölcsönhatás jellemző: ebben a geometriai </a:t>
            </a:r>
            <a:r>
              <a:rPr lang="hu-HU" sz="1800" dirty="0"/>
              <a:t>felismerés és </a:t>
            </a:r>
            <a:r>
              <a:rPr lang="hu-HU" sz="1800" dirty="0" smtClean="0"/>
              <a:t>a biokémiai folyamatok a fő tényezők.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40118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3200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</a:t>
            </a: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nbeporzás, idegenbeporzás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07868" y="1127464"/>
            <a:ext cx="7528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A genetikai változatosság a környezethez való alkalmazkodás, és ezen keresztül a fennmaradás alapja a virágos növényfajok számára is. Ezért az evolúció folyamán számos olyan mechanizmus alakult ki, amely elkerüli az önbeporzást (</a:t>
            </a:r>
            <a:r>
              <a:rPr lang="hu-HU" sz="1800" dirty="0" err="1" smtClean="0"/>
              <a:t>autogámia</a:t>
            </a:r>
            <a:r>
              <a:rPr lang="hu-HU" sz="1800" dirty="0" smtClean="0"/>
              <a:t>). A virágos növények túlnyomó többségére az idegenbeporzás (</a:t>
            </a:r>
            <a:r>
              <a:rPr lang="hu-HU" sz="1800" dirty="0" err="1" smtClean="0"/>
              <a:t>allogámia</a:t>
            </a:r>
            <a:r>
              <a:rPr lang="hu-HU" sz="1800" dirty="0" smtClean="0"/>
              <a:t>) jellemző.</a:t>
            </a:r>
            <a:endParaRPr lang="hu-HU" sz="1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0" y="2865874"/>
            <a:ext cx="4571765" cy="304665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75" y="2865874"/>
            <a:ext cx="4000469" cy="304665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19810" y="2617287"/>
            <a:ext cx="4134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Példa az önbeporzásra: Magyarországon termesztett füge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791575" y="2621576"/>
            <a:ext cx="3865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Példa az idegenbeporzásra: Kamillát beporzó háziméh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1913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2865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önbeporzás elkerülése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74956" y="2659485"/>
            <a:ext cx="81940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800" dirty="0" smtClean="0"/>
              <a:t>A növény </a:t>
            </a:r>
            <a:r>
              <a:rPr lang="hu-HU" sz="1800" b="1" dirty="0" smtClean="0"/>
              <a:t>felismeri a saját virágporát</a:t>
            </a:r>
            <a:r>
              <a:rPr lang="hu-HU" sz="1800" dirty="0" smtClean="0"/>
              <a:t>, és nem képződik pollentömlő (önmeddőség)</a:t>
            </a:r>
            <a:endParaRPr lang="hu-HU" sz="1800" i="1" dirty="0" smtClean="0"/>
          </a:p>
          <a:p>
            <a:pPr marL="285750" indent="-285750">
              <a:buFontTx/>
              <a:buChar char="-"/>
            </a:pPr>
            <a:r>
              <a:rPr lang="hu-HU" sz="1800" b="1" i="1" dirty="0" smtClean="0"/>
              <a:t>Kétlaki</a:t>
            </a:r>
            <a:r>
              <a:rPr lang="hu-HU" sz="1800" i="1" dirty="0" smtClean="0"/>
              <a:t> </a:t>
            </a:r>
            <a:r>
              <a:rPr lang="hu-HU" sz="1800" i="1" dirty="0"/>
              <a:t>a </a:t>
            </a:r>
            <a:r>
              <a:rPr lang="hu-HU" sz="1800" i="1" dirty="0" smtClean="0"/>
              <a:t>növény </a:t>
            </a:r>
          </a:p>
          <a:p>
            <a:pPr marL="285750" indent="-285750">
              <a:buFontTx/>
              <a:buChar char="-"/>
            </a:pPr>
            <a:r>
              <a:rPr lang="hu-HU" sz="1800" b="1" dirty="0" smtClean="0"/>
              <a:t>Eltérő </a:t>
            </a:r>
            <a:r>
              <a:rPr lang="hu-HU" sz="1800" b="1" dirty="0"/>
              <a:t>időben érnek</a:t>
            </a:r>
            <a:r>
              <a:rPr lang="hu-HU" sz="1800" dirty="0"/>
              <a:t> a virágpor és a </a:t>
            </a:r>
            <a:r>
              <a:rPr lang="hu-HU" sz="1800" dirty="0" smtClean="0"/>
              <a:t>petesejtek, melynek két módja: </a:t>
            </a:r>
          </a:p>
          <a:p>
            <a:r>
              <a:rPr lang="hu-HU" sz="1800" dirty="0" smtClean="0"/>
              <a:t>    </a:t>
            </a:r>
            <a:r>
              <a:rPr lang="hu-HU" sz="1800" dirty="0" err="1" smtClean="0"/>
              <a:t>Proterandrikus</a:t>
            </a:r>
            <a:r>
              <a:rPr lang="hu-HU" sz="1800" dirty="0" smtClean="0"/>
              <a:t> </a:t>
            </a:r>
            <a:r>
              <a:rPr lang="hu-HU" sz="1800" dirty="0"/>
              <a:t>virágok esetén a bibe csak akkor veszi fel a virágport, ha </a:t>
            </a:r>
            <a:r>
              <a:rPr lang="hu-HU" sz="1800" dirty="0" smtClean="0"/>
              <a:t>a   saját </a:t>
            </a:r>
            <a:r>
              <a:rPr lang="hu-HU" sz="1800" dirty="0"/>
              <a:t>portokok </a:t>
            </a:r>
            <a:r>
              <a:rPr lang="hu-HU" sz="1800" dirty="0" smtClean="0"/>
              <a:t>már kiürültek</a:t>
            </a:r>
          </a:p>
          <a:p>
            <a:r>
              <a:rPr lang="hu-HU" sz="1800" dirty="0" smtClean="0"/>
              <a:t>    </a:t>
            </a:r>
            <a:r>
              <a:rPr lang="hu-HU" sz="1800" dirty="0" err="1" smtClean="0"/>
              <a:t>Proterogynikus</a:t>
            </a:r>
            <a:r>
              <a:rPr lang="hu-HU" sz="1800" dirty="0" smtClean="0"/>
              <a:t> </a:t>
            </a:r>
            <a:r>
              <a:rPr lang="hu-HU" sz="1800" dirty="0"/>
              <a:t>virágok esetén csak akkor nyílik fel a portok, ha a bibére már idegen pollen </a:t>
            </a:r>
            <a:r>
              <a:rPr lang="hu-HU" sz="1800" dirty="0" smtClean="0"/>
              <a:t>jutott, és </a:t>
            </a:r>
            <a:r>
              <a:rPr lang="hu-HU" sz="1800" dirty="0"/>
              <a:t>kifejlődött a </a:t>
            </a:r>
            <a:r>
              <a:rPr lang="hu-HU" sz="1800" dirty="0" smtClean="0"/>
              <a:t>pollentömlő</a:t>
            </a:r>
          </a:p>
          <a:p>
            <a:pPr marL="285750" indent="-285750">
              <a:buFontTx/>
              <a:buChar char="-"/>
            </a:pPr>
            <a:r>
              <a:rPr lang="hu-HU" sz="1800" dirty="0" smtClean="0"/>
              <a:t>Egylaki növény, de </a:t>
            </a:r>
            <a:r>
              <a:rPr lang="hu-HU" sz="1800" b="1" dirty="0" smtClean="0"/>
              <a:t>egyivarú virágok</a:t>
            </a:r>
            <a:r>
              <a:rPr lang="hu-HU" sz="18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hu-HU" sz="1800" dirty="0" smtClean="0"/>
              <a:t>A porzók és a termő </a:t>
            </a:r>
            <a:r>
              <a:rPr lang="hu-HU" sz="1800" b="1" dirty="0" smtClean="0"/>
              <a:t>mérete, alakja jelentősen eltér</a:t>
            </a:r>
            <a:endParaRPr lang="hu-HU" sz="1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12407" y="1836103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Az önbeporzás elkerülésének lehetőségei: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7659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3200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beporzás módjai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659193" y="131705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Vízbeporzás: hidrofil növények</a:t>
            </a:r>
            <a:endParaRPr lang="hu-HU" sz="1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974017" y="6028792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Szélbeporzás: </a:t>
            </a:r>
            <a:r>
              <a:rPr lang="hu-HU" sz="1800" dirty="0" err="1" smtClean="0"/>
              <a:t>anemofil</a:t>
            </a:r>
            <a:r>
              <a:rPr lang="hu-HU" sz="1800" dirty="0" smtClean="0"/>
              <a:t> növények</a:t>
            </a:r>
            <a:endParaRPr lang="hu-HU" sz="1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76109" y="1239666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/>
              <a:t>Állatok általi beporzás: </a:t>
            </a:r>
            <a:r>
              <a:rPr lang="hu-HU" sz="1800" dirty="0" err="1" smtClean="0"/>
              <a:t>zoofil</a:t>
            </a:r>
            <a:r>
              <a:rPr lang="hu-HU" sz="1800" dirty="0" smtClean="0"/>
              <a:t> növények</a:t>
            </a:r>
            <a:endParaRPr lang="hu-HU" sz="1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93" y="1642452"/>
            <a:ext cx="3245107" cy="219776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9" y="1608998"/>
            <a:ext cx="3332366" cy="223121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7" y="3840218"/>
            <a:ext cx="3302493" cy="2203235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295115" y="3563218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Lucfenyő</a:t>
            </a:r>
            <a:endParaRPr lang="hu-HU" sz="1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276510" y="3840218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/>
              <a:t>Tócsagaz</a:t>
            </a:r>
            <a:r>
              <a:rPr lang="hu-HU" sz="1200" dirty="0" smtClean="0"/>
              <a:t> (borzhínár)</a:t>
            </a:r>
            <a:endParaRPr lang="hu-HU" sz="1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732698" y="3840218"/>
            <a:ext cx="2241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Réti poszméh - Bíbor </a:t>
            </a:r>
            <a:r>
              <a:rPr lang="hu-HU" sz="1200" dirty="0" err="1"/>
              <a:t>kasvirág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5657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32000" y="432000"/>
            <a:ext cx="7886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hu-HU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beporzás módjai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5" y="1332000"/>
            <a:ext cx="7830971" cy="52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2600</Words>
  <Application>Microsoft Office PowerPoint</Application>
  <PresentationFormat>Diavetítés a képernyőre (4:3 oldalarány)</PresentationFormat>
  <Paragraphs>353</Paragraphs>
  <Slides>45</Slides>
  <Notes>45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51" baseType="lpstr">
      <vt:lpstr>Arial</vt:lpstr>
      <vt:lpstr>Times New Roman</vt:lpstr>
      <vt:lpstr>Calibri</vt:lpstr>
      <vt:lpstr>Courier New</vt:lpstr>
      <vt:lpstr>Kaushan Script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Jucus</dc:creator>
  <cp:lastModifiedBy>Kispal Istvan</cp:lastModifiedBy>
  <cp:revision>211</cp:revision>
  <dcterms:created xsi:type="dcterms:W3CDTF">2020-05-07T06:36:07Z</dcterms:created>
  <dcterms:modified xsi:type="dcterms:W3CDTF">2021-02-23T23:53:16Z</dcterms:modified>
</cp:coreProperties>
</file>